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78" r:id="rId6"/>
    <p:sldId id="260" r:id="rId7"/>
    <p:sldId id="261" r:id="rId8"/>
    <p:sldId id="282" r:id="rId9"/>
    <p:sldId id="262" r:id="rId10"/>
    <p:sldId id="264" r:id="rId11"/>
    <p:sldId id="265" r:id="rId12"/>
    <p:sldId id="266" r:id="rId13"/>
    <p:sldId id="268" r:id="rId14"/>
    <p:sldId id="279" r:id="rId15"/>
    <p:sldId id="280" r:id="rId16"/>
    <p:sldId id="281" r:id="rId17"/>
    <p:sldId id="267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 varScale="1">
        <p:scale>
          <a:sx n="84" d="100"/>
          <a:sy n="84" d="100"/>
        </p:scale>
        <p:origin x="148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январь (ш-5)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Лист1!$A$1:$A$8</c:f>
              <c:strCache>
                <c:ptCount val="8"/>
                <c:pt idx="0">
                  <c:v>с</c:v>
                </c:pt>
                <c:pt idx="1">
                  <c:v>с-в</c:v>
                </c:pt>
                <c:pt idx="2">
                  <c:v>в</c:v>
                </c:pt>
                <c:pt idx="3">
                  <c:v>ю-в</c:v>
                </c:pt>
                <c:pt idx="4">
                  <c:v>ю</c:v>
                </c:pt>
                <c:pt idx="5">
                  <c:v>ю-з</c:v>
                </c:pt>
                <c:pt idx="6">
                  <c:v>з</c:v>
                </c:pt>
                <c:pt idx="7">
                  <c:v>с-з</c:v>
                </c:pt>
              </c:strCache>
            </c:strRef>
          </c:cat>
          <c:val>
            <c:numRef>
              <c:f>Лист1!$B$1:$B$8</c:f>
              <c:numCache>
                <c:formatCode>General</c:formatCode>
                <c:ptCount val="8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6</c:v>
                </c:pt>
                <c:pt idx="4">
                  <c:v>17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80784"/>
        <c:axId val="290696536"/>
      </c:radarChart>
      <c:catAx>
        <c:axId val="648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0696536"/>
        <c:crosses val="autoZero"/>
        <c:auto val="1"/>
        <c:lblAlgn val="ctr"/>
        <c:lblOffset val="100"/>
        <c:noMultiLvlLbl val="0"/>
      </c:catAx>
      <c:valAx>
        <c:axId val="290696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80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октябрь (ш-3)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Лист1!$A$1:$A$8</c:f>
              <c:strCache>
                <c:ptCount val="8"/>
                <c:pt idx="0">
                  <c:v>с</c:v>
                </c:pt>
                <c:pt idx="1">
                  <c:v>с-в</c:v>
                </c:pt>
                <c:pt idx="2">
                  <c:v>в</c:v>
                </c:pt>
                <c:pt idx="3">
                  <c:v>ю-в</c:v>
                </c:pt>
                <c:pt idx="4">
                  <c:v>ю</c:v>
                </c:pt>
                <c:pt idx="5">
                  <c:v>ю-з</c:v>
                </c:pt>
                <c:pt idx="6">
                  <c:v>з</c:v>
                </c:pt>
                <c:pt idx="7">
                  <c:v>с-з</c:v>
                </c:pt>
              </c:strCache>
            </c:strRef>
          </c:cat>
          <c:val>
            <c:numRef>
              <c:f>Лист1!$B$1:$B$8</c:f>
              <c:numCache>
                <c:formatCode>General</c:formatCode>
                <c:ptCount val="8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5</c:v>
                </c:pt>
                <c:pt idx="4">
                  <c:v>9</c:v>
                </c:pt>
                <c:pt idx="5">
                  <c:v>7</c:v>
                </c:pt>
                <c:pt idx="6">
                  <c:v>3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1007184"/>
        <c:axId val="291013064"/>
      </c:radarChart>
      <c:catAx>
        <c:axId val="29100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1013064"/>
        <c:crosses val="autoZero"/>
        <c:auto val="1"/>
        <c:lblAlgn val="ctr"/>
        <c:lblOffset val="100"/>
        <c:noMultiLvlLbl val="0"/>
      </c:catAx>
      <c:valAx>
        <c:axId val="291013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1007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ноябрь </a:t>
            </a:r>
            <a:r>
              <a:rPr lang="ru-RU" dirty="0"/>
              <a:t>(ш-2)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Лист1!$A$1:$A$8</c:f>
              <c:strCache>
                <c:ptCount val="8"/>
                <c:pt idx="0">
                  <c:v>с</c:v>
                </c:pt>
                <c:pt idx="1">
                  <c:v>с-в</c:v>
                </c:pt>
                <c:pt idx="2">
                  <c:v>в</c:v>
                </c:pt>
                <c:pt idx="3">
                  <c:v>ю-в</c:v>
                </c:pt>
                <c:pt idx="4">
                  <c:v>ю</c:v>
                </c:pt>
                <c:pt idx="5">
                  <c:v>ю-з</c:v>
                </c:pt>
                <c:pt idx="6">
                  <c:v>з</c:v>
                </c:pt>
                <c:pt idx="7">
                  <c:v>с-з</c:v>
                </c:pt>
              </c:strCache>
            </c:strRef>
          </c:cat>
          <c:val>
            <c:numRef>
              <c:f>Лист1!$B$1:$B$8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3</c:v>
                </c:pt>
                <c:pt idx="4">
                  <c:v>13</c:v>
                </c:pt>
                <c:pt idx="5">
                  <c:v>5</c:v>
                </c:pt>
                <c:pt idx="6">
                  <c:v>2</c:v>
                </c:pt>
                <c:pt idx="7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2199144"/>
        <c:axId val="292201496"/>
      </c:radarChart>
      <c:catAx>
        <c:axId val="292199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2201496"/>
        <c:crosses val="autoZero"/>
        <c:auto val="1"/>
        <c:lblAlgn val="ctr"/>
        <c:lblOffset val="100"/>
        <c:noMultiLvlLbl val="0"/>
      </c:catAx>
      <c:valAx>
        <c:axId val="292201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2199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декабрь (ш-5)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Лист1!$A$1:$A$8</c:f>
              <c:strCache>
                <c:ptCount val="8"/>
                <c:pt idx="0">
                  <c:v>с</c:v>
                </c:pt>
                <c:pt idx="1">
                  <c:v>с-в</c:v>
                </c:pt>
                <c:pt idx="2">
                  <c:v>в</c:v>
                </c:pt>
                <c:pt idx="3">
                  <c:v>ю-в</c:v>
                </c:pt>
                <c:pt idx="4">
                  <c:v>ю</c:v>
                </c:pt>
                <c:pt idx="5">
                  <c:v>ю-з</c:v>
                </c:pt>
                <c:pt idx="6">
                  <c:v>з</c:v>
                </c:pt>
                <c:pt idx="7">
                  <c:v>с-з</c:v>
                </c:pt>
              </c:strCache>
            </c:strRef>
          </c:cat>
          <c:val>
            <c:numRef>
              <c:f>Лист1!$B$1:$B$8</c:f>
              <c:numCache>
                <c:formatCode>General</c:formatCode>
                <c:ptCount val="8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6</c:v>
                </c:pt>
                <c:pt idx="4">
                  <c:v>17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2203456"/>
        <c:axId val="292199536"/>
      </c:radarChart>
      <c:catAx>
        <c:axId val="29220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2199536"/>
        <c:crosses val="autoZero"/>
        <c:auto val="1"/>
        <c:lblAlgn val="ctr"/>
        <c:lblOffset val="100"/>
        <c:noMultiLvlLbl val="0"/>
      </c:catAx>
      <c:valAx>
        <c:axId val="29219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2203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февраль (ш-5)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Лист1!$A$1:$A$8</c:f>
              <c:strCache>
                <c:ptCount val="8"/>
                <c:pt idx="0">
                  <c:v>с</c:v>
                </c:pt>
                <c:pt idx="1">
                  <c:v>с-в</c:v>
                </c:pt>
                <c:pt idx="2">
                  <c:v>в</c:v>
                </c:pt>
                <c:pt idx="3">
                  <c:v>ю-в</c:v>
                </c:pt>
                <c:pt idx="4">
                  <c:v>ю</c:v>
                </c:pt>
                <c:pt idx="5">
                  <c:v>ю-з</c:v>
                </c:pt>
                <c:pt idx="6">
                  <c:v>з</c:v>
                </c:pt>
                <c:pt idx="7">
                  <c:v>с-з</c:v>
                </c:pt>
              </c:strCache>
            </c:strRef>
          </c:cat>
          <c:val>
            <c:numRef>
              <c:f>Лист1!$B$1:$B$8</c:f>
              <c:numCache>
                <c:formatCode>General</c:formatCode>
                <c:ptCount val="8"/>
                <c:pt idx="0">
                  <c:v>0</c:v>
                </c:pt>
                <c:pt idx="1">
                  <c:v>4</c:v>
                </c:pt>
                <c:pt idx="2">
                  <c:v>0</c:v>
                </c:pt>
                <c:pt idx="3">
                  <c:v>1</c:v>
                </c:pt>
                <c:pt idx="4">
                  <c:v>12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0171040"/>
        <c:axId val="260171824"/>
      </c:radarChart>
      <c:catAx>
        <c:axId val="26017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0171824"/>
        <c:crosses val="autoZero"/>
        <c:auto val="1"/>
        <c:lblAlgn val="ctr"/>
        <c:lblOffset val="100"/>
        <c:noMultiLvlLbl val="0"/>
      </c:catAx>
      <c:valAx>
        <c:axId val="260171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017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март (ш-2)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Лист1!$A$1:$A$8</c:f>
              <c:strCache>
                <c:ptCount val="8"/>
                <c:pt idx="0">
                  <c:v>с</c:v>
                </c:pt>
                <c:pt idx="1">
                  <c:v>с-в</c:v>
                </c:pt>
                <c:pt idx="2">
                  <c:v>в</c:v>
                </c:pt>
                <c:pt idx="3">
                  <c:v>ю-в</c:v>
                </c:pt>
                <c:pt idx="4">
                  <c:v>ю</c:v>
                </c:pt>
                <c:pt idx="5">
                  <c:v>ю-з</c:v>
                </c:pt>
                <c:pt idx="6">
                  <c:v>з</c:v>
                </c:pt>
                <c:pt idx="7">
                  <c:v>с-з</c:v>
                </c:pt>
              </c:strCache>
            </c:strRef>
          </c:cat>
          <c:val>
            <c:numRef>
              <c:f>Лист1!$B$1:$B$8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20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0172608"/>
        <c:axId val="260173000"/>
      </c:radarChart>
      <c:catAx>
        <c:axId val="26017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0173000"/>
        <c:crosses val="autoZero"/>
        <c:auto val="1"/>
        <c:lblAlgn val="ctr"/>
        <c:lblOffset val="100"/>
        <c:noMultiLvlLbl val="0"/>
      </c:catAx>
      <c:valAx>
        <c:axId val="260173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0172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апрель (ш-0)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Лист1!$A$1:$A$8</c:f>
              <c:strCache>
                <c:ptCount val="8"/>
                <c:pt idx="0">
                  <c:v>с</c:v>
                </c:pt>
                <c:pt idx="1">
                  <c:v>с-в</c:v>
                </c:pt>
                <c:pt idx="2">
                  <c:v>в</c:v>
                </c:pt>
                <c:pt idx="3">
                  <c:v>ю-в</c:v>
                </c:pt>
                <c:pt idx="4">
                  <c:v>ю</c:v>
                </c:pt>
                <c:pt idx="5">
                  <c:v>ю-з</c:v>
                </c:pt>
                <c:pt idx="6">
                  <c:v>з</c:v>
                </c:pt>
                <c:pt idx="7">
                  <c:v>с-з</c:v>
                </c:pt>
              </c:strCache>
            </c:strRef>
          </c:cat>
          <c:val>
            <c:numRef>
              <c:f>Лист1!$B$1:$B$8</c:f>
              <c:numCache>
                <c:formatCode>General</c:formatCode>
                <c:ptCount val="8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14</c:v>
                </c:pt>
                <c:pt idx="5">
                  <c:v>5</c:v>
                </c:pt>
                <c:pt idx="6">
                  <c:v>8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1005616"/>
        <c:axId val="291007576"/>
      </c:radarChart>
      <c:catAx>
        <c:axId val="29100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1007576"/>
        <c:crosses val="autoZero"/>
        <c:auto val="1"/>
        <c:lblAlgn val="ctr"/>
        <c:lblOffset val="100"/>
        <c:noMultiLvlLbl val="0"/>
      </c:catAx>
      <c:valAx>
        <c:axId val="291007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100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май (ш-1)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Лист1!$A$1:$A$8</c:f>
              <c:strCache>
                <c:ptCount val="8"/>
                <c:pt idx="0">
                  <c:v>с</c:v>
                </c:pt>
                <c:pt idx="1">
                  <c:v>с-в</c:v>
                </c:pt>
                <c:pt idx="2">
                  <c:v>в</c:v>
                </c:pt>
                <c:pt idx="3">
                  <c:v>ю-в</c:v>
                </c:pt>
                <c:pt idx="4">
                  <c:v>ю</c:v>
                </c:pt>
                <c:pt idx="5">
                  <c:v>ю-з</c:v>
                </c:pt>
                <c:pt idx="6">
                  <c:v>з</c:v>
                </c:pt>
                <c:pt idx="7">
                  <c:v>с-з</c:v>
                </c:pt>
              </c:strCache>
            </c:strRef>
          </c:cat>
          <c:val>
            <c:numRef>
              <c:f>Лист1!$B$1:$B$8</c:f>
              <c:numCache>
                <c:formatCode>General</c:formatCode>
                <c:ptCount val="8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3</c:v>
                </c:pt>
                <c:pt idx="5">
                  <c:v>5</c:v>
                </c:pt>
                <c:pt idx="6">
                  <c:v>9</c:v>
                </c:pt>
                <c:pt idx="7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1008752"/>
        <c:axId val="291006792"/>
      </c:radarChart>
      <c:catAx>
        <c:axId val="29100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1006792"/>
        <c:crosses val="autoZero"/>
        <c:auto val="1"/>
        <c:lblAlgn val="ctr"/>
        <c:lblOffset val="100"/>
        <c:noMultiLvlLbl val="0"/>
      </c:catAx>
      <c:valAx>
        <c:axId val="291006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100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июнь (ш-3)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Лист1!$A$1:$A$8</c:f>
              <c:strCache>
                <c:ptCount val="8"/>
                <c:pt idx="0">
                  <c:v>с</c:v>
                </c:pt>
                <c:pt idx="1">
                  <c:v>с-в</c:v>
                </c:pt>
                <c:pt idx="2">
                  <c:v>в</c:v>
                </c:pt>
                <c:pt idx="3">
                  <c:v>ю-в</c:v>
                </c:pt>
                <c:pt idx="4">
                  <c:v>ю</c:v>
                </c:pt>
                <c:pt idx="5">
                  <c:v>ю-з</c:v>
                </c:pt>
                <c:pt idx="6">
                  <c:v>з</c:v>
                </c:pt>
                <c:pt idx="7">
                  <c:v>с-з</c:v>
                </c:pt>
              </c:strCache>
            </c:strRef>
          </c:cat>
          <c:val>
            <c:numRef>
              <c:f>Лист1!$B$1:$B$8</c:f>
              <c:numCache>
                <c:formatCode>General</c:formatCode>
                <c:ptCount val="8"/>
                <c:pt idx="0">
                  <c:v>5</c:v>
                </c:pt>
                <c:pt idx="1">
                  <c:v>1</c:v>
                </c:pt>
                <c:pt idx="2">
                  <c:v>4</c:v>
                </c:pt>
                <c:pt idx="3">
                  <c:v>3</c:v>
                </c:pt>
                <c:pt idx="4">
                  <c:v>1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1007968"/>
        <c:axId val="291011104"/>
      </c:radarChart>
      <c:catAx>
        <c:axId val="29100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1011104"/>
        <c:crosses val="autoZero"/>
        <c:auto val="1"/>
        <c:lblAlgn val="ctr"/>
        <c:lblOffset val="100"/>
        <c:noMultiLvlLbl val="0"/>
      </c:catAx>
      <c:valAx>
        <c:axId val="291011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100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июль (ш-3)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Лист1!$A$1:$A$8</c:f>
              <c:strCache>
                <c:ptCount val="8"/>
                <c:pt idx="0">
                  <c:v>с</c:v>
                </c:pt>
                <c:pt idx="1">
                  <c:v>с-в</c:v>
                </c:pt>
                <c:pt idx="2">
                  <c:v>в</c:v>
                </c:pt>
                <c:pt idx="3">
                  <c:v>ю-в</c:v>
                </c:pt>
                <c:pt idx="4">
                  <c:v>ю</c:v>
                </c:pt>
                <c:pt idx="5">
                  <c:v>ю-з</c:v>
                </c:pt>
                <c:pt idx="6">
                  <c:v>з</c:v>
                </c:pt>
                <c:pt idx="7">
                  <c:v>с-з</c:v>
                </c:pt>
              </c:strCache>
            </c:strRef>
          </c:cat>
          <c:val>
            <c:numRef>
              <c:f>Лист1!$B$1:$B$8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8</c:v>
                </c:pt>
                <c:pt idx="4">
                  <c:v>1</c:v>
                </c:pt>
                <c:pt idx="5">
                  <c:v>1</c:v>
                </c:pt>
                <c:pt idx="6">
                  <c:v>9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1009144"/>
        <c:axId val="291012280"/>
      </c:radarChart>
      <c:catAx>
        <c:axId val="291009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1012280"/>
        <c:crosses val="autoZero"/>
        <c:auto val="1"/>
        <c:lblAlgn val="ctr"/>
        <c:lblOffset val="100"/>
        <c:noMultiLvlLbl val="0"/>
      </c:catAx>
      <c:valAx>
        <c:axId val="291012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1009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август (ш-3)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Лист1!$A$1:$A$8</c:f>
              <c:strCache>
                <c:ptCount val="8"/>
                <c:pt idx="0">
                  <c:v>с</c:v>
                </c:pt>
                <c:pt idx="1">
                  <c:v>с-в</c:v>
                </c:pt>
                <c:pt idx="2">
                  <c:v>в</c:v>
                </c:pt>
                <c:pt idx="3">
                  <c:v>ю-в</c:v>
                </c:pt>
                <c:pt idx="4">
                  <c:v>ю</c:v>
                </c:pt>
                <c:pt idx="5">
                  <c:v>ю-з</c:v>
                </c:pt>
                <c:pt idx="6">
                  <c:v>з</c:v>
                </c:pt>
                <c:pt idx="7">
                  <c:v>с-з</c:v>
                </c:pt>
              </c:strCache>
            </c:strRef>
          </c:cat>
          <c:val>
            <c:numRef>
              <c:f>Лист1!$B$1:$B$8</c:f>
              <c:numCache>
                <c:formatCode>General</c:formatCode>
                <c:ptCount val="8"/>
                <c:pt idx="0">
                  <c:v>7</c:v>
                </c:pt>
                <c:pt idx="1">
                  <c:v>0</c:v>
                </c:pt>
                <c:pt idx="2">
                  <c:v>6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7</c:v>
                </c:pt>
                <c:pt idx="7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1006008"/>
        <c:axId val="291009928"/>
      </c:radarChart>
      <c:catAx>
        <c:axId val="291006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1009928"/>
        <c:crosses val="autoZero"/>
        <c:auto val="1"/>
        <c:lblAlgn val="ctr"/>
        <c:lblOffset val="100"/>
        <c:noMultiLvlLbl val="0"/>
      </c:catAx>
      <c:valAx>
        <c:axId val="291009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1006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сентябрь (ш-1)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Лист1!$A$1:$A$8</c:f>
              <c:strCache>
                <c:ptCount val="8"/>
                <c:pt idx="0">
                  <c:v>с</c:v>
                </c:pt>
                <c:pt idx="1">
                  <c:v>с-в</c:v>
                </c:pt>
                <c:pt idx="2">
                  <c:v>в</c:v>
                </c:pt>
                <c:pt idx="3">
                  <c:v>ю-в</c:v>
                </c:pt>
                <c:pt idx="4">
                  <c:v>ю</c:v>
                </c:pt>
                <c:pt idx="5">
                  <c:v>ю-з</c:v>
                </c:pt>
                <c:pt idx="6">
                  <c:v>з</c:v>
                </c:pt>
                <c:pt idx="7">
                  <c:v>с-з</c:v>
                </c:pt>
              </c:strCache>
            </c:strRef>
          </c:cat>
          <c:val>
            <c:numRef>
              <c:f>Лист1!$B$1:$B$8</c:f>
              <c:numCache>
                <c:formatCode>General</c:formatCode>
                <c:ptCount val="8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  <c:pt idx="6">
                  <c:v>10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1011888"/>
        <c:axId val="291009536"/>
      </c:radarChart>
      <c:catAx>
        <c:axId val="29101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1009536"/>
        <c:crosses val="autoZero"/>
        <c:auto val="1"/>
        <c:lblAlgn val="ctr"/>
        <c:lblOffset val="100"/>
        <c:noMultiLvlLbl val="0"/>
      </c:catAx>
      <c:valAx>
        <c:axId val="29100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101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Rectangle 73"/>
          <p:cNvSpPr>
            <a:spLocks noChangeArrowheads="1"/>
          </p:cNvSpPr>
          <p:nvPr/>
        </p:nvSpPr>
        <p:spPr bwMode="gray">
          <a:xfrm>
            <a:off x="1698625" y="370522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6" name="Rectangle 44" descr="3"/>
          <p:cNvSpPr>
            <a:spLocks noChangeArrowheads="1"/>
          </p:cNvSpPr>
          <p:nvPr/>
        </p:nvSpPr>
        <p:spPr bwMode="gray">
          <a:xfrm>
            <a:off x="2492375" y="4510088"/>
            <a:ext cx="742950" cy="7445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6" name="Rectangle 34" descr="5"/>
          <p:cNvSpPr>
            <a:spLocks noChangeArrowheads="1"/>
          </p:cNvSpPr>
          <p:nvPr/>
        </p:nvSpPr>
        <p:spPr bwMode="gray">
          <a:xfrm>
            <a:off x="915988" y="4510088"/>
            <a:ext cx="742950" cy="7445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gray">
          <a:xfrm>
            <a:off x="128588" y="3705225"/>
            <a:ext cx="742950" cy="7429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gray">
          <a:xfrm>
            <a:off x="2492375" y="3705225"/>
            <a:ext cx="742950" cy="7429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147" name="Group 75"/>
          <p:cNvGrpSpPr>
            <a:grpSpLocks/>
          </p:cNvGrpSpPr>
          <p:nvPr/>
        </p:nvGrpSpPr>
        <p:grpSpPr bwMode="auto">
          <a:xfrm>
            <a:off x="112713" y="5954713"/>
            <a:ext cx="8936037" cy="631825"/>
            <a:chOff x="71" y="3751"/>
            <a:chExt cx="5629" cy="398"/>
          </a:xfrm>
        </p:grpSpPr>
        <p:sp>
          <p:nvSpPr>
            <p:cNvPr id="3096" name="Freeform 24"/>
            <p:cNvSpPr>
              <a:spLocks/>
            </p:cNvSpPr>
            <p:nvPr userDrawn="1"/>
          </p:nvSpPr>
          <p:spPr bwMode="gray">
            <a:xfrm>
              <a:off x="71" y="3751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64 w 5626"/>
                <a:gd name="T9" fmla="*/ 118 h 349"/>
                <a:gd name="T10" fmla="*/ 4329 w 5626"/>
                <a:gd name="T11" fmla="*/ 0 h 349"/>
                <a:gd name="T12" fmla="*/ 5623 w 5626"/>
                <a:gd name="T13" fmla="*/ 0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gray">
            <a:xfrm>
              <a:off x="71" y="3800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82 w 5626"/>
                <a:gd name="T9" fmla="*/ 118 h 349"/>
                <a:gd name="T10" fmla="*/ 4345 w 5626"/>
                <a:gd name="T11" fmla="*/ 0 h 349"/>
                <a:gd name="T12" fmla="*/ 5623 w 5626"/>
                <a:gd name="T13" fmla="*/ 6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gray">
            <a:xfrm>
              <a:off x="4209" y="3833"/>
              <a:ext cx="1491" cy="88"/>
            </a:xfrm>
            <a:custGeom>
              <a:avLst/>
              <a:gdLst>
                <a:gd name="T0" fmla="*/ 0 w 1491"/>
                <a:gd name="T1" fmla="*/ 84 h 88"/>
                <a:gd name="T2" fmla="*/ 223 w 1491"/>
                <a:gd name="T3" fmla="*/ 0 h 88"/>
                <a:gd name="T4" fmla="*/ 1491 w 1491"/>
                <a:gd name="T5" fmla="*/ 0 h 88"/>
                <a:gd name="T6" fmla="*/ 1488 w 1491"/>
                <a:gd name="T7" fmla="*/ 60 h 88"/>
                <a:gd name="T8" fmla="*/ 383 w 1491"/>
                <a:gd name="T9" fmla="*/ 59 h 88"/>
                <a:gd name="T10" fmla="*/ 273 w 1491"/>
                <a:gd name="T11" fmla="*/ 88 h 88"/>
                <a:gd name="T12" fmla="*/ 0 w 1491"/>
                <a:gd name="T13" fmla="*/ 8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79" name="Group 7"/>
          <p:cNvGrpSpPr>
            <a:grpSpLocks/>
          </p:cNvGrpSpPr>
          <p:nvPr/>
        </p:nvGrpSpPr>
        <p:grpSpPr bwMode="auto">
          <a:xfrm rot="10800000">
            <a:off x="6003925" y="1778000"/>
            <a:ext cx="2768600" cy="779463"/>
            <a:chOff x="1566" y="164"/>
            <a:chExt cx="1455" cy="425"/>
          </a:xfrm>
        </p:grpSpPr>
        <p:sp>
          <p:nvSpPr>
            <p:cNvPr id="3080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99" name="Freeform 27" descr="Dark upward diagonal"/>
          <p:cNvSpPr>
            <a:spLocks/>
          </p:cNvSpPr>
          <p:nvPr/>
        </p:nvSpPr>
        <p:spPr bwMode="gray">
          <a:xfrm>
            <a:off x="85725" y="76200"/>
            <a:ext cx="8977313" cy="500063"/>
          </a:xfrm>
          <a:custGeom>
            <a:avLst/>
            <a:gdLst>
              <a:gd name="T0" fmla="*/ 0 w 5655"/>
              <a:gd name="T1" fmla="*/ 1 h 315"/>
              <a:gd name="T2" fmla="*/ 5546 w 5655"/>
              <a:gd name="T3" fmla="*/ 0 h 315"/>
              <a:gd name="T4" fmla="*/ 5655 w 5655"/>
              <a:gd name="T5" fmla="*/ 84 h 315"/>
              <a:gd name="T6" fmla="*/ 5649 w 5655"/>
              <a:gd name="T7" fmla="*/ 315 h 315"/>
              <a:gd name="T8" fmla="*/ 1 w 5655"/>
              <a:gd name="T9" fmla="*/ 314 h 315"/>
              <a:gd name="T10" fmla="*/ 0 w 5655"/>
              <a:gd name="T11" fmla="*/ 1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pattFill prst="dkUpDiag">
            <a:fgClr>
              <a:schemeClr val="bg1">
                <a:alpha val="77000"/>
              </a:schemeClr>
            </a:fgClr>
            <a:bgClr>
              <a:schemeClr val="tx1">
                <a:alpha val="77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146" name="Group 74"/>
          <p:cNvGrpSpPr>
            <a:grpSpLocks/>
          </p:cNvGrpSpPr>
          <p:nvPr/>
        </p:nvGrpSpPr>
        <p:grpSpPr bwMode="auto">
          <a:xfrm>
            <a:off x="85725" y="854075"/>
            <a:ext cx="8982075" cy="1131888"/>
            <a:chOff x="54" y="538"/>
            <a:chExt cx="5658" cy="713"/>
          </a:xfrm>
        </p:grpSpPr>
        <p:sp>
          <p:nvSpPr>
            <p:cNvPr id="3102" name="Freeform 30"/>
            <p:cNvSpPr>
              <a:spLocks/>
            </p:cNvSpPr>
            <p:nvPr userDrawn="1"/>
          </p:nvSpPr>
          <p:spPr bwMode="gray">
            <a:xfrm>
              <a:off x="54" y="736"/>
              <a:ext cx="5658" cy="515"/>
            </a:xfrm>
            <a:custGeom>
              <a:avLst/>
              <a:gdLst>
                <a:gd name="T0" fmla="*/ 0 w 5446"/>
                <a:gd name="T1" fmla="*/ 0 h 590"/>
                <a:gd name="T2" fmla="*/ 5446 w 5446"/>
                <a:gd name="T3" fmla="*/ 0 h 590"/>
                <a:gd name="T4" fmla="*/ 5446 w 5446"/>
                <a:gd name="T5" fmla="*/ 312 h 590"/>
                <a:gd name="T6" fmla="*/ 5446 w 5446"/>
                <a:gd name="T7" fmla="*/ 451 h 590"/>
                <a:gd name="T8" fmla="*/ 1512 w 5446"/>
                <a:gd name="T9" fmla="*/ 443 h 590"/>
                <a:gd name="T10" fmla="*/ 1288 w 5446"/>
                <a:gd name="T11" fmla="*/ 584 h 590"/>
                <a:gd name="T12" fmla="*/ 0 w 5446"/>
                <a:gd name="T13" fmla="*/ 590 h 590"/>
                <a:gd name="T14" fmla="*/ 0 w 5446"/>
                <a:gd name="T15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46" h="590">
                  <a:moveTo>
                    <a:pt x="0" y="0"/>
                  </a:moveTo>
                  <a:lnTo>
                    <a:pt x="5446" y="0"/>
                  </a:lnTo>
                  <a:lnTo>
                    <a:pt x="5446" y="312"/>
                  </a:lnTo>
                  <a:lnTo>
                    <a:pt x="5446" y="451"/>
                  </a:lnTo>
                  <a:cubicBezTo>
                    <a:pt x="4790" y="473"/>
                    <a:pt x="2205" y="421"/>
                    <a:pt x="1512" y="443"/>
                  </a:cubicBezTo>
                  <a:lnTo>
                    <a:pt x="1288" y="584"/>
                  </a:lnTo>
                  <a:lnTo>
                    <a:pt x="0" y="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3" name="Freeform 31"/>
            <p:cNvSpPr>
              <a:spLocks/>
            </p:cNvSpPr>
            <p:nvPr userDrawn="1"/>
          </p:nvSpPr>
          <p:spPr bwMode="gray">
            <a:xfrm>
              <a:off x="54" y="538"/>
              <a:ext cx="5658" cy="655"/>
            </a:xfrm>
            <a:custGeom>
              <a:avLst/>
              <a:gdLst>
                <a:gd name="T0" fmla="*/ 1 w 5658"/>
                <a:gd name="T1" fmla="*/ 0 h 655"/>
                <a:gd name="T2" fmla="*/ 5657 w 5658"/>
                <a:gd name="T3" fmla="*/ 0 h 655"/>
                <a:gd name="T4" fmla="*/ 5658 w 5658"/>
                <a:gd name="T5" fmla="*/ 534 h 655"/>
                <a:gd name="T6" fmla="*/ 1553 w 5658"/>
                <a:gd name="T7" fmla="*/ 528 h 655"/>
                <a:gd name="T8" fmla="*/ 1317 w 5658"/>
                <a:gd name="T9" fmla="*/ 651 h 655"/>
                <a:gd name="T10" fmla="*/ 0 w 5658"/>
                <a:gd name="T11" fmla="*/ 655 h 655"/>
                <a:gd name="T12" fmla="*/ 1 w 5658"/>
                <a:gd name="T13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8" h="655">
                  <a:moveTo>
                    <a:pt x="1" y="0"/>
                  </a:moveTo>
                  <a:lnTo>
                    <a:pt x="5657" y="0"/>
                  </a:lnTo>
                  <a:lnTo>
                    <a:pt x="5658" y="534"/>
                  </a:lnTo>
                  <a:lnTo>
                    <a:pt x="1553" y="528"/>
                  </a:lnTo>
                  <a:lnTo>
                    <a:pt x="1317" y="651"/>
                  </a:lnTo>
                  <a:lnTo>
                    <a:pt x="0" y="6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4" name="Freeform 32"/>
            <p:cNvSpPr>
              <a:spLocks/>
            </p:cNvSpPr>
            <p:nvPr userDrawn="1"/>
          </p:nvSpPr>
          <p:spPr bwMode="gray">
            <a:xfrm>
              <a:off x="54" y="1062"/>
              <a:ext cx="1496" cy="98"/>
            </a:xfrm>
            <a:custGeom>
              <a:avLst/>
              <a:gdLst>
                <a:gd name="T0" fmla="*/ 1440 w 1440"/>
                <a:gd name="T1" fmla="*/ 1 h 112"/>
                <a:gd name="T2" fmla="*/ 1261 w 1440"/>
                <a:gd name="T3" fmla="*/ 112 h 112"/>
                <a:gd name="T4" fmla="*/ 0 w 1440"/>
                <a:gd name="T5" fmla="*/ 110 h 112"/>
                <a:gd name="T6" fmla="*/ 0 w 1440"/>
                <a:gd name="T7" fmla="*/ 49 h 112"/>
                <a:gd name="T8" fmla="*/ 1069 w 1440"/>
                <a:gd name="T9" fmla="*/ 50 h 112"/>
                <a:gd name="T10" fmla="*/ 1142 w 1440"/>
                <a:gd name="T11" fmla="*/ 0 h 112"/>
                <a:gd name="T12" fmla="*/ 1440 w 1440"/>
                <a:gd name="T13" fmla="*/ 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0" h="112">
                  <a:moveTo>
                    <a:pt x="1440" y="1"/>
                  </a:moveTo>
                  <a:lnTo>
                    <a:pt x="1261" y="112"/>
                  </a:lnTo>
                  <a:lnTo>
                    <a:pt x="0" y="110"/>
                  </a:lnTo>
                  <a:lnTo>
                    <a:pt x="0" y="49"/>
                  </a:lnTo>
                  <a:lnTo>
                    <a:pt x="1069" y="50"/>
                  </a:lnTo>
                  <a:lnTo>
                    <a:pt x="1142" y="0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85725" y="609600"/>
            <a:ext cx="8982075" cy="1857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0" name="Rectangle 38" descr="1"/>
          <p:cNvSpPr>
            <a:spLocks noChangeArrowheads="1"/>
          </p:cNvSpPr>
          <p:nvPr/>
        </p:nvSpPr>
        <p:spPr bwMode="gray">
          <a:xfrm>
            <a:off x="4067175" y="4497388"/>
            <a:ext cx="741363" cy="74295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2" name="Rectangle 40" descr="7"/>
          <p:cNvSpPr>
            <a:spLocks noChangeArrowheads="1"/>
          </p:cNvSpPr>
          <p:nvPr/>
        </p:nvSpPr>
        <p:spPr bwMode="gray">
          <a:xfrm>
            <a:off x="3275013" y="5314950"/>
            <a:ext cx="742950" cy="74295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gray">
          <a:xfrm>
            <a:off x="3282950" y="4510088"/>
            <a:ext cx="741363" cy="744537"/>
          </a:xfrm>
          <a:prstGeom prst="rect">
            <a:avLst/>
          </a:prstGeom>
          <a:solidFill>
            <a:srgbClr val="D7D7D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9" name="Rectangle 37" descr="6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6196013"/>
            <a:ext cx="4811713" cy="403225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31775" y="6445250"/>
            <a:ext cx="2205038" cy="317500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4925" y="6445250"/>
            <a:ext cx="2990850" cy="3175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700713" y="6445250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117" name="Text Box 45"/>
          <p:cNvSpPr txBox="1">
            <a:spLocks noChangeArrowheads="1"/>
          </p:cNvSpPr>
          <p:nvPr/>
        </p:nvSpPr>
        <p:spPr bwMode="gray">
          <a:xfrm>
            <a:off x="161925" y="842963"/>
            <a:ext cx="13033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gray">
          <a:xfrm>
            <a:off x="128588" y="4511675"/>
            <a:ext cx="741362" cy="7429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115" name="Picture 43" descr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30175" y="2911475"/>
            <a:ext cx="1347788" cy="153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819400"/>
            <a:ext cx="6019800" cy="1470025"/>
          </a:xfrm>
        </p:spPr>
        <p:txBody>
          <a:bodyPr/>
          <a:lstStyle>
            <a:lvl1pPr algn="r">
              <a:defRPr sz="480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142" name="Rectangle 70" descr="2"/>
          <p:cNvSpPr>
            <a:spLocks noChangeArrowheads="1"/>
          </p:cNvSpPr>
          <p:nvPr/>
        </p:nvSpPr>
        <p:spPr bwMode="gray">
          <a:xfrm>
            <a:off x="1701800" y="3705225"/>
            <a:ext cx="744538" cy="742950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470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38125"/>
            <a:ext cx="2057400" cy="5934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19800" cy="5934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294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48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3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17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230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800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44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64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33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32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6553200" y="6013450"/>
            <a:ext cx="2392363" cy="563563"/>
            <a:chOff x="1566" y="164"/>
            <a:chExt cx="1455" cy="425"/>
          </a:xfrm>
        </p:grpSpPr>
        <p:sp>
          <p:nvSpPr>
            <p:cNvPr id="1032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49" name="Freeform 25"/>
          <p:cNvSpPr>
            <a:spLocks/>
          </p:cNvSpPr>
          <p:nvPr/>
        </p:nvSpPr>
        <p:spPr bwMode="gray">
          <a:xfrm>
            <a:off x="95250" y="6446838"/>
            <a:ext cx="8970963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95250" y="6491288"/>
            <a:ext cx="8975725" cy="279400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1" name="Freeform 27" descr="Dark upward diagonal"/>
          <p:cNvSpPr>
            <a:spLocks/>
          </p:cNvSpPr>
          <p:nvPr/>
        </p:nvSpPr>
        <p:spPr bwMode="gray">
          <a:xfrm>
            <a:off x="92075" y="98425"/>
            <a:ext cx="8956675" cy="179388"/>
          </a:xfrm>
          <a:custGeom>
            <a:avLst/>
            <a:gdLst>
              <a:gd name="T0" fmla="*/ 0 w 5639"/>
              <a:gd name="T1" fmla="*/ 0 h 113"/>
              <a:gd name="T2" fmla="*/ 5582 w 5639"/>
              <a:gd name="T3" fmla="*/ 0 h 113"/>
              <a:gd name="T4" fmla="*/ 5639 w 5639"/>
              <a:gd name="T5" fmla="*/ 45 h 113"/>
              <a:gd name="T6" fmla="*/ 5636 w 5639"/>
              <a:gd name="T7" fmla="*/ 113 h 113"/>
              <a:gd name="T8" fmla="*/ 0 w 5639"/>
              <a:gd name="T9" fmla="*/ 113 h 113"/>
              <a:gd name="T10" fmla="*/ 0 w 5639"/>
              <a:gd name="T11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9" name="Freeform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64770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38275"/>
            <a:ext cx="822960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116763" y="6323013"/>
            <a:ext cx="161607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61" name="Text Box 37"/>
          <p:cNvSpPr txBox="1">
            <a:spLocks noChangeArrowheads="1"/>
          </p:cNvSpPr>
          <p:nvPr/>
        </p:nvSpPr>
        <p:spPr bwMode="gray">
          <a:xfrm>
            <a:off x="144463" y="6454775"/>
            <a:ext cx="14954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100" i="1">
                <a:solidFill>
                  <a:srgbClr val="FFFFFF"/>
                </a:solidFill>
                <a:latin typeface="Times New Roman" pitchFamily="18" charset="0"/>
              </a:rPr>
              <a:t>www.themegallery.com</a:t>
            </a:r>
          </a:p>
        </p:txBody>
      </p:sp>
      <p:sp>
        <p:nvSpPr>
          <p:cNvPr id="1054" name="Rectangle 30" descr="7"/>
          <p:cNvSpPr>
            <a:spLocks noChangeArrowheads="1"/>
          </p:cNvSpPr>
          <p:nvPr/>
        </p:nvSpPr>
        <p:spPr bwMode="gray">
          <a:xfrm>
            <a:off x="8245475" y="415925"/>
            <a:ext cx="534988" cy="546100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Rectangle 31" descr="4"/>
          <p:cNvSpPr>
            <a:spLocks noChangeArrowheads="1"/>
          </p:cNvSpPr>
          <p:nvPr/>
        </p:nvSpPr>
        <p:spPr bwMode="gray">
          <a:xfrm>
            <a:off x="7620000" y="415925"/>
            <a:ext cx="534988" cy="546100"/>
          </a:xfrm>
          <a:prstGeom prst="rect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gray">
          <a:xfrm>
            <a:off x="7000875" y="415925"/>
            <a:ext cx="534988" cy="5461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earchive.tpu.ru/bitstream/11683/15799/1/conference_tpu-2015-C66-v2-057.pdf" TargetMode="External"/><Relationship Id="rId3" Type="http://schemas.openxmlformats.org/officeDocument/2006/relationships/hyperlink" Target="http://news.vtomske.ru/details/55652.html" TargetMode="External"/><Relationship Id="rId7" Type="http://schemas.openxmlformats.org/officeDocument/2006/relationships/hyperlink" Target="http://ozpp.ru/standard/normy/sn224/" TargetMode="External"/><Relationship Id="rId2" Type="http://schemas.openxmlformats.org/officeDocument/2006/relationships/hyperlink" Target="http://www.gismeteo.ru/diary/465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ws.vtomske.ru/news/142445-ekspert-tret-vrednyh-vybrosov-v-atmosferu-tomskoi-oblasti-prihoditsya-na-avtotransport" TargetMode="External"/><Relationship Id="rId5" Type="http://schemas.openxmlformats.org/officeDocument/2006/relationships/hyperlink" Target="http://www.ecospace.ru/ecology/science/driver/" TargetMode="External"/><Relationship Id="rId4" Type="http://schemas.openxmlformats.org/officeDocument/2006/relationships/hyperlink" Target="http://map.admin.tomsk.ru/pages/gp_pub/2tom/p0211.html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5693183"/>
            <a:ext cx="3096344" cy="403225"/>
          </a:xfrm>
        </p:spPr>
        <p:txBody>
          <a:bodyPr/>
          <a:lstStyle/>
          <a:p>
            <a:pPr algn="ctr"/>
            <a:r>
              <a:rPr lang="ru-RU" sz="2000" b="1" i="0" dirty="0" smtClean="0">
                <a:solidFill>
                  <a:schemeClr val="bg1"/>
                </a:solidFill>
              </a:rPr>
              <a:t>Томск - 2017</a:t>
            </a:r>
            <a:endParaRPr lang="ru-RU" sz="2000" b="1" i="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8136904" cy="1470025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ВЛИЯНИЯ АВТОМОБИЛЬНОГО ТРАНСПОРТА НА ГОРОДСКУЮ СРЕДУ»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(ПРОЕКТНО-ИССЛЕДОВАТЕЛЬСКАЯ РАБОТА)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gray">
          <a:xfrm>
            <a:off x="2419672" y="3530873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i="1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ru-RU" sz="2000" b="1" kern="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Выполнили:</a:t>
            </a:r>
            <a:r>
              <a:rPr lang="ru-RU" sz="2000" kern="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ученики 10 «Б» класса</a:t>
            </a:r>
          </a:p>
          <a:p>
            <a:r>
              <a:rPr lang="ru-RU" sz="2000" b="1" kern="0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ФедорченкоМ</a:t>
            </a:r>
            <a:r>
              <a:rPr lang="ru-RU" sz="2000" b="1" kern="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., Михайлов Я., Михайлов А., Сомов В.</a:t>
            </a:r>
          </a:p>
          <a:p>
            <a:r>
              <a:rPr lang="ru-RU" sz="2000" b="1" kern="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Руководители: </a:t>
            </a:r>
            <a:r>
              <a:rPr lang="ru-RU" sz="2000" kern="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учитель географии</a:t>
            </a:r>
          </a:p>
          <a:p>
            <a:r>
              <a:rPr lang="ru-RU" sz="2000" b="1" kern="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Огребо Е.А.</a:t>
            </a:r>
          </a:p>
          <a:p>
            <a:r>
              <a:rPr lang="ru-RU" sz="2000" kern="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учитель немецкого языка</a:t>
            </a:r>
          </a:p>
          <a:p>
            <a:r>
              <a:rPr lang="ru-RU" sz="2000" b="1" kern="0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Филонова</a:t>
            </a:r>
            <a:r>
              <a:rPr lang="ru-RU" sz="2000" b="1" kern="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В.И.</a:t>
            </a:r>
            <a:endParaRPr lang="ru-RU" sz="2000" b="1" kern="0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51520" y="836712"/>
            <a:ext cx="1440160" cy="93610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18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38125"/>
            <a:ext cx="6754688" cy="868363"/>
          </a:xfrm>
        </p:spPr>
        <p:txBody>
          <a:bodyPr>
            <a:noAutofit/>
          </a:bodyPr>
          <a:lstStyle/>
          <a:p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Карта-схема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Пушкинской развязки: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106488"/>
            <a:ext cx="7617559" cy="575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89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Точки наблюдений на карта-схеме Пушкинской развязки: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124744"/>
            <a:ext cx="8325293" cy="555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39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344816" cy="792088"/>
          </a:xfrm>
        </p:spPr>
        <p:txBody>
          <a:bodyPr>
            <a:noAutofit/>
          </a:bodyPr>
          <a:lstStyle/>
          <a:p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автомобильного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потока через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Пушкинскую развязку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утренний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пик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328" y="1124744"/>
            <a:ext cx="8976171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77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571184" cy="868363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Розы ветров для территории г. Томска: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8218436"/>
              </p:ext>
            </p:extLst>
          </p:nvPr>
        </p:nvGraphicFramePr>
        <p:xfrm>
          <a:off x="-252536" y="1772816"/>
          <a:ext cx="388843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5609166"/>
              </p:ext>
            </p:extLst>
          </p:nvPr>
        </p:nvGraphicFramePr>
        <p:xfrm>
          <a:off x="2411760" y="1772816"/>
          <a:ext cx="439248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9280497"/>
              </p:ext>
            </p:extLst>
          </p:nvPr>
        </p:nvGraphicFramePr>
        <p:xfrm>
          <a:off x="5220072" y="1772816"/>
          <a:ext cx="453650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0022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332656"/>
            <a:ext cx="7571184" cy="86836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ru-RU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Розы ветров для территории г. Томска:</a:t>
            </a:r>
            <a:endParaRPr lang="ru-RU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3549899"/>
              </p:ext>
            </p:extLst>
          </p:nvPr>
        </p:nvGraphicFramePr>
        <p:xfrm>
          <a:off x="0" y="1844824"/>
          <a:ext cx="363589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7396658"/>
              </p:ext>
            </p:extLst>
          </p:nvPr>
        </p:nvGraphicFramePr>
        <p:xfrm>
          <a:off x="2555776" y="1844824"/>
          <a:ext cx="396044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5835395"/>
              </p:ext>
            </p:extLst>
          </p:nvPr>
        </p:nvGraphicFramePr>
        <p:xfrm>
          <a:off x="5508104" y="1844824"/>
          <a:ext cx="363589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6582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332656"/>
            <a:ext cx="7571184" cy="86836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ru-RU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Розы ветров для территории г. Томска:</a:t>
            </a:r>
            <a:endParaRPr lang="ru-RU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625158"/>
              </p:ext>
            </p:extLst>
          </p:nvPr>
        </p:nvGraphicFramePr>
        <p:xfrm>
          <a:off x="-180528" y="1988840"/>
          <a:ext cx="367240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857341"/>
              </p:ext>
            </p:extLst>
          </p:nvPr>
        </p:nvGraphicFramePr>
        <p:xfrm>
          <a:off x="2267744" y="1916832"/>
          <a:ext cx="417646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827119"/>
              </p:ext>
            </p:extLst>
          </p:nvPr>
        </p:nvGraphicFramePr>
        <p:xfrm>
          <a:off x="5292080" y="1916832"/>
          <a:ext cx="410445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9634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51520" y="332656"/>
            <a:ext cx="7571184" cy="86836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ru-RU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Розы ветров для территории г. Томска:</a:t>
            </a:r>
            <a:endParaRPr lang="ru-RU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636706"/>
              </p:ext>
            </p:extLst>
          </p:nvPr>
        </p:nvGraphicFramePr>
        <p:xfrm>
          <a:off x="-396552" y="2060848"/>
          <a:ext cx="403244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1557831"/>
              </p:ext>
            </p:extLst>
          </p:nvPr>
        </p:nvGraphicFramePr>
        <p:xfrm>
          <a:off x="2411760" y="2060848"/>
          <a:ext cx="403244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4408567"/>
              </p:ext>
            </p:extLst>
          </p:nvPr>
        </p:nvGraphicFramePr>
        <p:xfrm>
          <a:off x="5652120" y="2060848"/>
          <a:ext cx="324036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4963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024744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циркуляции атмосферы на территории г. Томска: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38275"/>
            <a:ext cx="8568952" cy="473392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г. Томска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преобладают юго-западные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южные ветры.</a:t>
            </a: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Среднегодовые скорости ветра на территории г. Томска не велики.</a:t>
            </a: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представленных роз ветров основному загрязнению подвергаются участки севернее и севернее-восточнее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Пушкинской развязки.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21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38125"/>
            <a:ext cx="7272808" cy="86836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Метеорологический потенциал загрязнения атмосферы (МПЗА) г. Томска: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363272" cy="4733925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расчета МПЗА:</a:t>
            </a: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МПЗА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4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</a:t>
            </a:r>
            <a:r>
              <a:rPr lang="ru-RU" sz="4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4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/ (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4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4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6111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годового хода значений МПЗА г. Томска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804743"/>
              </p:ext>
            </p:extLst>
          </p:nvPr>
        </p:nvGraphicFramePr>
        <p:xfrm>
          <a:off x="0" y="1412776"/>
          <a:ext cx="9179709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Диаграмма" r:id="rId3" imgW="4686300" imgH="2352751" progId="Excel.Chart.8">
                  <p:embed/>
                </p:oleObj>
              </mc:Choice>
              <mc:Fallback>
                <p:oleObj name="Диаграмма" r:id="rId3" imgW="4686300" imgH="2352751" progId="Excel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12776"/>
                        <a:ext cx="9179709" cy="4608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75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проекта: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733925"/>
          </a:xfrm>
        </p:spPr>
        <p:txBody>
          <a:bodyPr>
            <a:noAutofit/>
          </a:bodyPr>
          <a:lstStyle/>
          <a:p>
            <a:pPr algn="just">
              <a:buBlip>
                <a:blip r:embed="rId2"/>
              </a:buBlip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Основном источником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ухудшения состояния атмосферы во всём мире относят автомобильный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 (от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до 60 % всех вредных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выбросов).</a:t>
            </a:r>
          </a:p>
          <a:p>
            <a:pPr algn="just">
              <a:buBlip>
                <a:blip r:embed="rId2"/>
              </a:buBlip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географического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ОГБОУ КШИ ТКК является то,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расположен он вблизи крупнейшей городской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автомобильной развязки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перекрёстка улиц Пушкина,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 Гвардейской Дивизии, Железнодорожной, Вокзальной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Комсомольского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проспекта.</a:t>
            </a:r>
          </a:p>
          <a:p>
            <a:pPr algn="just">
              <a:buBlip>
                <a:blip r:embed="rId2"/>
              </a:buBlip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атмосферы и способность её самоочищения отличают в разное время года и способны ухудшать или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улучшать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экологическую обстановку вблизи перекрёстка.</a:t>
            </a:r>
          </a:p>
          <a:p>
            <a:pPr algn="just"/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41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МПЗА г. Томска: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38275"/>
            <a:ext cx="8712968" cy="473392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МПЗА характеризуется лучшими показателями в переходные периоды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(поздняя весна и осень).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благоприятная обстановка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складывается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июле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сентябре (низкие скорости ветра), феврале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марте (мало осадков).</a:t>
            </a:r>
          </a:p>
          <a:p>
            <a:pPr>
              <a:buBlip>
                <a:blip r:embed="rId2"/>
              </a:buBlip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показатели МПЗА для территории г. Томска не очень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88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Шумовое загрязнение в районе Пушкинской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развязки: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38275"/>
            <a:ext cx="8856984" cy="4733925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расчета шумового загрязнения:</a:t>
            </a: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ΔL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хар.потока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ΔL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дорож.усл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+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ΔL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хар.застр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405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шумового загрязнения в районе Пушкинской развязки: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000644"/>
              </p:ext>
            </p:extLst>
          </p:nvPr>
        </p:nvGraphicFramePr>
        <p:xfrm>
          <a:off x="755576" y="1844824"/>
          <a:ext cx="7931223" cy="201622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106687"/>
                <a:gridCol w="1206134"/>
                <a:gridCol w="1206134"/>
                <a:gridCol w="1206134"/>
                <a:gridCol w="1206134"/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№ точки наблюдения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2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Величина расчётного эквивалентного уровня звука 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L</a:t>
                      </a:r>
                      <a:r>
                        <a:rPr lang="en-US" sz="2400" baseline="-250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 (дБ)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504" y="4221088"/>
            <a:ext cx="88569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Допустимая величина – 45-55 дБ </a:t>
            </a:r>
          </a:p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территорий, прилегающих у учебным заведениям, домам-интернатам, поликлиникам, жилым домам)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50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шумового загрязнения в районе Пушкинской развязки: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473392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 напряжённым участком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Пушкинской развязки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утренние часы является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отрезок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ул. Иркутский тракт в сторону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и обратно. </a:t>
            </a:r>
          </a:p>
          <a:p>
            <a:pPr>
              <a:buBlip>
                <a:blip r:embed="rId2"/>
              </a:buBlip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шумового загрязнения от работы автомобильного транспорта превышен в несколько раз на всех точках наблюдений и не соответствует санитарным нормам.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63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работе: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4733925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автомобильного транспорта в районе Пушкинской развязки в «часы пик» приближается к   10 000 авт./час.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Циркуляция атмосферы способствует тому, что основное загрязнение происходит в стороне от ОГБОУ КШИ ТКК (в северо-восточном направлении).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благоприятная экологическая ситуация в те времена года, когда наблюдаются усиление ветра и увеличение осадков.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шумового загрязнения превышен на всех точках наблюдений, в том числе в районе ТКК.  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87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литературы: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24744"/>
            <a:ext cx="885698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 А.М., </a:t>
            </a:r>
            <a:r>
              <a:rPr lang="ru-RU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Цехановская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Н.А.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Оценка изменений объектов окружающей среды Томской области под влиянием автотранспорта // Материалы II Всероссийской научной конференции «Химия и химическая технология на рубеже тысячелетий». Томск: Изд-во ТПУ, 2002. Т. 2.  –  С. 7-10.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Евсеева Н.С.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Томской области (Природные условия и ресурсы). – Томск: Изд-во Томского ун-та, 2001. – 223 с.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Евсеева Н.С., </a:t>
            </a:r>
            <a:r>
              <a:rPr lang="ru-RU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Окишева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Л.Н., Адам А.М., Нехорошев О.Г.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География Томской области. Население. Экономика. Экология. 9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Учебное пособие для общеобразовательных учебных заведений / Под ред. П.А.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Окишева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2-е изд. – Томск: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STT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2003. – 200 с.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Научно-прикладной справочник по климату СССР.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Серия 3. Многолетние данные. Часть 16. В.20. Томская, Новосибирская, Кемеровская области, Алтайский край. СПб: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Гидрометеоиздат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1993. – 718 с.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Селегей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Т.Г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Метеорологический потенциал загрязнения атмосферы Сибирского экономического района // Труды Зап.-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НИГМИ.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86. М., 1989.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Струман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В.И.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Экологическое картографирование: Учебное пособие / В.И.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Струман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М.: Аспект Пресс, 2003. – 251 с.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Gismeteo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[Электронный ресурс]: дневник погоды для школьников. – URL: </a:t>
            </a:r>
            <a:r>
              <a:rPr lang="ru-RU" sz="1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http://www.gismeteo.ru/diary/4652/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(дата обращения: 02.02.2015).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Новости в Томске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[Электронный ресурс]: Развязали! (схема, фото, видео). – URL: </a:t>
            </a:r>
            <a:r>
              <a:rPr lang="ru-RU" sz="1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http://news.vtomske.ru/details/55652.html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(дата обращения: 16.01.2015).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Природные условия и ресурсы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[Электронный ресурс]: климат – URL:  </a:t>
            </a:r>
            <a:r>
              <a:rPr lang="ru-RU" sz="1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http://map.admin.tomsk.ru/pages/gp_pub/2tom/p0211.html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(дата обращения: 02.02.2015).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Независимая экологическая экспертиза «Экология жизненного пространства»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[Электронный ресурс]: – URL:  </a:t>
            </a:r>
            <a:r>
              <a:rPr lang="ru-RU" sz="1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http://www.ecospace.ru/ecology/science/driver/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(дата обращения: 25.10.2017)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Новости «В Томске»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[Электронный ресурс]: Эксперт: треть вредных выбросов в атмосферу Томской области приходится на автотранспорт – URL: </a:t>
            </a:r>
            <a:r>
              <a:rPr lang="ru-RU" sz="1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https://news.vtomske.ru/news/142445-ekspert-tret-vrednyh-vybrosov-v-atmosferu-tomskoi-oblasti-prihoditsya-na-avtotransport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(дата обращения: 25.10.2017).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защиты прав потребителей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[Электронный ресурс]: СН 2.2.4/2.1.8.562-96. Шум на рабочих местах, в помещениях жилых, общественных зданий и на территории жилой застройки –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URL:  </a:t>
            </a:r>
            <a:r>
              <a:rPr lang="ru-RU" sz="1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http://ozpp.ru/standard/normy/sn224/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(дата обращения: 02.02.2015).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Аэрозольное загрязнение атмосферы Томска.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 Егошина, научный руководитель доцент О.В.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Ротарь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ТПУ [Электронный ресурс]: Материалы конференции ТПУ «Творчество юных – шаг в успешное будущее», 2015 - URL:  </a:t>
            </a:r>
            <a:r>
              <a:rPr lang="ru-RU" sz="1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http://earchive.tpu.ru/bitstream/11683/15799/1/conference_tpu-2015-C66-v2-057.pdf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(дата обращения: 15.09.2017).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18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815208"/>
          </a:xfrm>
        </p:spPr>
        <p:txBody>
          <a:bodyPr/>
          <a:lstStyle/>
          <a:p>
            <a:pPr marL="68580" indent="0" algn="ctr">
              <a:buNone/>
            </a:pPr>
            <a:r>
              <a:rPr lang="ru-RU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</a:t>
            </a:r>
            <a:r>
              <a:rPr lang="ru-RU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за внимание!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434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733925"/>
          </a:xfrm>
        </p:spPr>
        <p:txBody>
          <a:bodyPr>
            <a:noAutofit/>
          </a:bodyPr>
          <a:lstStyle/>
          <a:p>
            <a:pPr algn="just">
              <a:buBlip>
                <a:blip r:embed="rId2"/>
              </a:buBlip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экологическую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ситуацию,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связанную с  влиянием автомобильного транспорта на окружающую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среду в пределах указанной дорожной развязки (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ряду расчетных показателей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algn="just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Blip>
                <a:blip r:embed="rId2"/>
              </a:buBlip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овании полученных данных, сделать выводы о возможных изменениях экологической обстановки в течение года, как под влиянием естественных процессов самоочищения атмосферы, так и антропогенных факторов.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8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784976" cy="4733925"/>
          </a:xfrm>
        </p:spPr>
        <p:txBody>
          <a:bodyPr>
            <a:noAutofit/>
          </a:bodyPr>
          <a:lstStyle/>
          <a:p>
            <a:pPr algn="just">
              <a:buBlip>
                <a:blip r:embed="rId2"/>
              </a:buBlip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литературных источников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теоретическое представление материала по выявлению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воздействия автомобильного транспорта в пределах города Томска. </a:t>
            </a: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Blip>
                <a:blip r:embed="rId2"/>
              </a:buBlip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натурных исследований на контрольных точках в пределах автомобильной развязки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Blip>
                <a:blip r:embed="rId2"/>
              </a:buBlip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Произведение расчетов,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методов математической статистики и информационных методов,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оценки степени воздействия автомобильного транспорта.</a:t>
            </a:r>
          </a:p>
          <a:p>
            <a:pPr algn="just">
              <a:buBlip>
                <a:blip r:embed="rId2"/>
              </a:buBlip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полученных результатов (написание работы и её презентация).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95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733925"/>
          </a:xfrm>
        </p:spPr>
        <p:txBody>
          <a:bodyPr>
            <a:noAutofit/>
          </a:bodyPr>
          <a:lstStyle/>
          <a:p>
            <a:pPr algn="just">
              <a:buBlip>
                <a:blip r:embed="rId2"/>
              </a:buBlip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(контрольные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точки в пределах Пушкинской развязки).</a:t>
            </a:r>
          </a:p>
          <a:p>
            <a:pPr algn="just">
              <a:buBlip>
                <a:blip r:embed="rId2"/>
              </a:buBlip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Математической статистики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(расчет показателей шумового загрязнения, МПЗА и др. на основе полученных данных). </a:t>
            </a:r>
          </a:p>
          <a:p>
            <a:pPr algn="just">
              <a:buBlip>
                <a:blip r:embed="rId2"/>
              </a:buBlip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технологии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расчета и построения графиков и диаграмм). </a:t>
            </a:r>
          </a:p>
          <a:p>
            <a:pPr algn="just">
              <a:buBlip>
                <a:blip r:embed="rId2"/>
              </a:buBlip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(оценка взаимосвязи природных и антропогенных объектов на примере Пушкинской развязки). 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79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Содержание: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042" y="1052736"/>
            <a:ext cx="87129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cap="all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endParaRPr lang="ru-RU" sz="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Роль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автомобильного транспорта в загрязнении окружающей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</a:p>
          <a:p>
            <a:pPr indent="265113"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Современное состояние проблемы на разном уровне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5113"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Проблема загрязнения автотранспортом улиц г.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Томска </a:t>
            </a:r>
          </a:p>
          <a:p>
            <a:pPr indent="265113"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Пушкинская развязка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Особенности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циркуляции атмосферы на территории г.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Томска</a:t>
            </a:r>
          </a:p>
          <a:p>
            <a:pPr marL="228600" indent="-228600" algn="just">
              <a:spcAft>
                <a:spcPts val="0"/>
              </a:spcAft>
            </a:pPr>
            <a:endParaRPr lang="ru-RU" sz="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Анализ взаимосвязи природных и антропогенных процессов на примере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Пушкинской развязки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228600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 Метеорологический потенциал загрязнения атмосферы   (МПЗА)   в районе г.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Томска</a:t>
            </a:r>
          </a:p>
          <a:p>
            <a:pPr marL="571500" indent="-228600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Шумовое загрязнение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районе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Пушкинской развязки</a:t>
            </a:r>
          </a:p>
          <a:p>
            <a:pPr marL="571500" indent="-571500" algn="just">
              <a:spcAft>
                <a:spcPts val="0"/>
              </a:spcAft>
            </a:pPr>
            <a:endParaRPr lang="ru-RU" sz="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  <a:p>
            <a:pPr marL="571500" indent="-571500" algn="just">
              <a:spcAft>
                <a:spcPts val="0"/>
              </a:spcAft>
            </a:pPr>
            <a:endParaRPr lang="ru-RU" sz="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9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024744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Роль автомобильного транспорта в загрязнение окружающей среды: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835" y="1412776"/>
            <a:ext cx="8892480" cy="4968552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Выхлоп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автомобилей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более 60 % всех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загрязнений атмосферы.</a:t>
            </a:r>
          </a:p>
          <a:p>
            <a:pPr>
              <a:buBlip>
                <a:blip r:embed="rId2"/>
              </a:buBlip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наиболее распространённых загрязнителей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атмосферы являются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оксид углерода,  углеводороды, фотохимический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смог. </a:t>
            </a:r>
          </a:p>
          <a:p>
            <a:pPr>
              <a:buBlip>
                <a:blip r:embed="rId2"/>
              </a:buBlip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Томске объем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выбросов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автомобильного транспорта составляет около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60-90 тысяч тонн в год, что почти в 2 раза превышает объём выбросов промышленных предприятий. 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6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964" y="1628800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Выбросы в атмосферу загрязняющих веществ, отходящих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 стационарных источников по Томской области, </a:t>
            </a:r>
          </a:p>
          <a:p>
            <a:pPr algn="ctr"/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тысяча тонн, значение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показателя за 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060997"/>
              </p:ext>
            </p:extLst>
          </p:nvPr>
        </p:nvGraphicFramePr>
        <p:xfrm>
          <a:off x="290420" y="3068960"/>
          <a:ext cx="8549504" cy="1463040"/>
        </p:xfrm>
        <a:graphic>
          <a:graphicData uri="http://schemas.openxmlformats.org/drawingml/2006/table">
            <a:tbl>
              <a:tblPr/>
              <a:tblGrid>
                <a:gridCol w="1068688"/>
                <a:gridCol w="1068688"/>
                <a:gridCol w="1068688"/>
                <a:gridCol w="1068688"/>
                <a:gridCol w="1068688"/>
                <a:gridCol w="1068688"/>
                <a:gridCol w="1068688"/>
                <a:gridCol w="106868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296,4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280,5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319,7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359,9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345,2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378,9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322,6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306,1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289,6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293,0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301,3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832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5265"/>
            <a:ext cx="6477000" cy="868363"/>
          </a:xfrm>
        </p:spPr>
        <p:txBody>
          <a:bodyPr>
            <a:no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выбросов вредных веществ автотранспортом Томской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24214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11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2">
      <a:dk1>
        <a:srgbClr val="808080"/>
      </a:dk1>
      <a:lt1>
        <a:srgbClr val="9BD3E5"/>
      </a:lt1>
      <a:dk2>
        <a:srgbClr val="357DA9"/>
      </a:dk2>
      <a:lt2>
        <a:srgbClr val="101C56"/>
      </a:lt2>
      <a:accent1>
        <a:srgbClr val="58BECC"/>
      </a:accent1>
      <a:accent2>
        <a:srgbClr val="8A5BDF"/>
      </a:accent2>
      <a:accent3>
        <a:srgbClr val="AEBFD1"/>
      </a:accent3>
      <a:accent4>
        <a:srgbClr val="84B4C3"/>
      </a:accent4>
      <a:accent5>
        <a:srgbClr val="B4DBE2"/>
      </a:accent5>
      <a:accent6>
        <a:srgbClr val="7D52CA"/>
      </a:accent6>
      <a:hlink>
        <a:srgbClr val="6ECC4C"/>
      </a:hlink>
      <a:folHlink>
        <a:srgbClr val="DD693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Паклин Д.</Template>
  <TotalTime>484</TotalTime>
  <Words>1295</Words>
  <Application>Microsoft Office PowerPoint</Application>
  <PresentationFormat>Экран (4:3)</PresentationFormat>
  <Paragraphs>171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Arial Black</vt:lpstr>
      <vt:lpstr>Times New Roman</vt:lpstr>
      <vt:lpstr>Default Design</vt:lpstr>
      <vt:lpstr>Диаграмма</vt:lpstr>
      <vt:lpstr>«ОЦЕНКА ВЛИЯНИЯ АВТОМОБИЛЬНОГО ТРАНСПОРТА НА ГОРОДСКУЮ СРЕДУ» (ПРОЕКТНО-ИССЛЕДОВАТЕЛЬСКАЯ РАБОТА)</vt:lpstr>
      <vt:lpstr>Актуальность проекта:</vt:lpstr>
      <vt:lpstr>Цели:</vt:lpstr>
      <vt:lpstr>Задачи:</vt:lpstr>
      <vt:lpstr>Методы исследования:</vt:lpstr>
      <vt:lpstr>Содержание: </vt:lpstr>
      <vt:lpstr>Роль автомобильного транспорта в загрязнение окружающей среды:</vt:lpstr>
      <vt:lpstr>Презентация PowerPoint</vt:lpstr>
      <vt:lpstr>Динамика выбросов вредных веществ автотранспортом Томской области:</vt:lpstr>
      <vt:lpstr>Карта-схема расположения Пушкинской развязки:</vt:lpstr>
      <vt:lpstr>Точки наблюдений на карта-схеме Пушкинской развязки:</vt:lpstr>
      <vt:lpstr>Диаграмма автомобильного потока через Пушкинскую развязку в утренний «час пик»:</vt:lpstr>
      <vt:lpstr>Розы ветров для территории г. Томска:</vt:lpstr>
      <vt:lpstr>Презентация PowerPoint</vt:lpstr>
      <vt:lpstr>Презентация PowerPoint</vt:lpstr>
      <vt:lpstr>Презентация PowerPoint</vt:lpstr>
      <vt:lpstr>Особенности циркуляции атмосферы на территории г. Томска: </vt:lpstr>
      <vt:lpstr>Метеорологический потенциал загрязнения атмосферы (МПЗА) г. Томска:</vt:lpstr>
      <vt:lpstr>Диаграмма годового хода значений МПЗА г. Томска </vt:lpstr>
      <vt:lpstr>Особенности МПЗА г. Томска:</vt:lpstr>
      <vt:lpstr>Шумовое загрязнение в районе Пушкинской развязки: </vt:lpstr>
      <vt:lpstr>Уровень шумового загрязнения в районе Пушкинской развязки:</vt:lpstr>
      <vt:lpstr>Анализ шумового загрязнения в районе Пушкинской развязки: </vt:lpstr>
      <vt:lpstr>Выводы по работе:</vt:lpstr>
      <vt:lpstr>Список литературы: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Преподаватель</dc:creator>
  <cp:lastModifiedBy>Екатерина Огребо</cp:lastModifiedBy>
  <cp:revision>44</cp:revision>
  <dcterms:created xsi:type="dcterms:W3CDTF">2015-02-25T05:37:19Z</dcterms:created>
  <dcterms:modified xsi:type="dcterms:W3CDTF">2017-10-25T03:41:43Z</dcterms:modified>
</cp:coreProperties>
</file>