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23"/>
  </p:notesMasterIdLst>
  <p:sldIdLst>
    <p:sldId id="346" r:id="rId6"/>
    <p:sldId id="359" r:id="rId7"/>
    <p:sldId id="363" r:id="rId8"/>
    <p:sldId id="360" r:id="rId9"/>
    <p:sldId id="361" r:id="rId10"/>
    <p:sldId id="357" r:id="rId11"/>
    <p:sldId id="364" r:id="rId12"/>
    <p:sldId id="370" r:id="rId13"/>
    <p:sldId id="372" r:id="rId14"/>
    <p:sldId id="373" r:id="rId15"/>
    <p:sldId id="371" r:id="rId16"/>
    <p:sldId id="374" r:id="rId17"/>
    <p:sldId id="365" r:id="rId18"/>
    <p:sldId id="367" r:id="rId19"/>
    <p:sldId id="368" r:id="rId20"/>
    <p:sldId id="369" r:id="rId21"/>
    <p:sldId id="3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4FE"/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70" d="100"/>
          <a:sy n="70" d="100"/>
        </p:scale>
        <p:origin x="-201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32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97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51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12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50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5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35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5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84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64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55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94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27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0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07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18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01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7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17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364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411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49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4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45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890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608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903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6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59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58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965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752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894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4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45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890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608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9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612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593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585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965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752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8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0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45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8/19/2020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45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-152400" y="533400"/>
            <a:ext cx="5410200" cy="704850"/>
          </a:xfrm>
          <a:effectLst>
            <a:outerShdw blurRad="50800" dist="38100" dir="2700000" algn="tl" rotWithShape="0">
              <a:schemeClr val="bg2">
                <a:lumMod val="10000"/>
                <a:alpha val="40000"/>
              </a:scheme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/>
              <a:t>Формирование у обучающихся мотивации к рефлексии учебной деятельности посредством самоанализа своих достижений по предмету </a:t>
            </a:r>
            <a:endParaRPr lang="en-US" sz="2400" b="1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209800"/>
            <a:ext cx="3733800" cy="685800"/>
          </a:xfrm>
          <a:effectLst>
            <a:outerShdw blurRad="50800" dist="38100" dir="2700000" algn="tl" rotWithShape="0">
              <a:schemeClr val="bg2">
                <a:lumMod val="10000"/>
                <a:alpha val="40000"/>
              </a:schemeClr>
            </a:outerShdw>
          </a:effectLst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Проект инновационной площадки ТОИПКРО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625" y="3505200"/>
            <a:ext cx="4038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ОГБОУ КШИ </a:t>
            </a:r>
          </a:p>
          <a:p>
            <a:pPr algn="ctr"/>
            <a:r>
              <a:rPr lang="ru-RU" dirty="0" smtClean="0"/>
              <a:t>«Томский кадетский корпус»</a:t>
            </a:r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err="1" smtClean="0"/>
              <a:t>Огребо</a:t>
            </a:r>
            <a:r>
              <a:rPr lang="ru-RU" dirty="0" smtClean="0"/>
              <a:t> Екатерина Александровна,</a:t>
            </a:r>
            <a:endParaRPr lang="ru-RU" dirty="0"/>
          </a:p>
          <a:p>
            <a:pPr algn="ctr"/>
            <a:r>
              <a:rPr lang="ru-RU" dirty="0" smtClean="0"/>
              <a:t>методист,</a:t>
            </a:r>
            <a:endParaRPr lang="ru-RU" dirty="0"/>
          </a:p>
          <a:p>
            <a:pPr algn="ctr"/>
            <a:r>
              <a:rPr lang="ru-RU" dirty="0" err="1" smtClean="0"/>
              <a:t>Шамрина</a:t>
            </a:r>
            <a:r>
              <a:rPr lang="ru-RU" dirty="0" smtClean="0"/>
              <a:t> Инесса Вячеславовна, </a:t>
            </a:r>
          </a:p>
          <a:p>
            <a:pPr algn="ctr"/>
            <a:r>
              <a:rPr lang="ru-RU" dirty="0" smtClean="0"/>
              <a:t>зам</a:t>
            </a:r>
            <a:r>
              <a:rPr lang="ru-RU" dirty="0"/>
              <a:t>. по </a:t>
            </a:r>
            <a:r>
              <a:rPr lang="ru-RU" dirty="0" smtClean="0"/>
              <a:t>УР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879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ДНЕВНИК САМОНАБЛЮДЕНИЯ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476499"/>
            <a:ext cx="15240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2350777"/>
            <a:ext cx="15240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3234585"/>
            <a:ext cx="15240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4082764"/>
            <a:ext cx="1524000" cy="6096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05000" y="1562879"/>
            <a:ext cx="2907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 умею, не знаю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2393967"/>
            <a:ext cx="7459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Имею представление, но не владею полностью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3259410"/>
            <a:ext cx="4882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Знаю хорошо, могу применить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905000" y="4135298"/>
            <a:ext cx="6036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Знаю отлично, могу научить товарища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04757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286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УСПЕВАЕМОСТИ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7400"/>
            <a:ext cx="6575996" cy="452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2734" y="1533942"/>
            <a:ext cx="82102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Качественная успеваемость 7 «А» класса по итогам 2018-2019 уч. года</a:t>
            </a:r>
          </a:p>
        </p:txBody>
      </p:sp>
    </p:spTree>
    <p:extLst>
      <p:ext uri="{BB962C8B-B14F-4D97-AF65-F5344CB8AC3E}">
        <p14:creationId xmlns:p14="http://schemas.microsoft.com/office/powerpoint/2010/main" val="4085008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286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УСПЕВАЕМОСТИ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789" y="1981200"/>
            <a:ext cx="7402190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2734" y="1340345"/>
            <a:ext cx="82102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Качественная успеваемость 7 «А» класса по итогам 2018-2019 уч. года</a:t>
            </a:r>
          </a:p>
        </p:txBody>
      </p:sp>
    </p:spTree>
    <p:extLst>
      <p:ext uri="{BB962C8B-B14F-4D97-AF65-F5344CB8AC3E}">
        <p14:creationId xmlns:p14="http://schemas.microsoft.com/office/powerpoint/2010/main" val="1925478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947553" y="123646"/>
            <a:ext cx="6539346" cy="6096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ОЖИДАЕМЫЕ РЕЗУЛЬТАТЫ</a:t>
            </a:r>
            <a:endParaRPr lang="ru-RU" sz="32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7553" y="733246"/>
            <a:ext cx="7162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• Повышение </a:t>
            </a:r>
            <a:r>
              <a:rPr lang="ru-RU" sz="2800" dirty="0"/>
              <a:t>качества образования по ОО;</a:t>
            </a:r>
          </a:p>
          <a:p>
            <a:r>
              <a:rPr lang="ru-RU" sz="2800" dirty="0" smtClean="0"/>
              <a:t>• Повышение </a:t>
            </a:r>
            <a:r>
              <a:rPr lang="ru-RU" sz="2800" dirty="0"/>
              <a:t>у обучающихся уровня навыков проводить рефлексию своей деятельности, в том числе и учебной;</a:t>
            </a:r>
          </a:p>
          <a:p>
            <a:r>
              <a:rPr lang="ru-RU" sz="2800" dirty="0" smtClean="0"/>
              <a:t>• Повышение </a:t>
            </a:r>
            <a:r>
              <a:rPr lang="ru-RU" sz="2800" dirty="0"/>
              <a:t>уровня познавательной самостоятельности и активности обучающихся;</a:t>
            </a:r>
          </a:p>
          <a:p>
            <a:r>
              <a:rPr lang="ru-RU" sz="2800" dirty="0" smtClean="0"/>
              <a:t>• Расширение </a:t>
            </a:r>
            <a:r>
              <a:rPr lang="ru-RU" sz="2800" dirty="0"/>
              <a:t>возможностей участия педагогов-участников проекта в профессиональных конкурсах, научно-практических конференциях и т.д.;</a:t>
            </a:r>
          </a:p>
          <a:p>
            <a:r>
              <a:rPr lang="ru-RU" sz="2800" dirty="0" smtClean="0"/>
              <a:t>• Повышение </a:t>
            </a:r>
            <a:r>
              <a:rPr lang="ru-RU" sz="2800" dirty="0"/>
              <a:t>уровня методической грамотности учителей-предметников, уровня квалификации.</a:t>
            </a:r>
          </a:p>
        </p:txBody>
      </p:sp>
    </p:spTree>
    <p:extLst>
      <p:ext uri="{BB962C8B-B14F-4D97-AF65-F5344CB8AC3E}">
        <p14:creationId xmlns:p14="http://schemas.microsoft.com/office/powerpoint/2010/main" val="402060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947553" y="123646"/>
            <a:ext cx="6539346" cy="6096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ОЦЕНКИ РЕЗУЛЬТАТА</a:t>
            </a:r>
            <a:endParaRPr lang="ru-RU" sz="32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7761" y="838200"/>
            <a:ext cx="7162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262626"/>
                </a:solidFill>
              </a:rPr>
              <a:t>• Мониторинг </a:t>
            </a:r>
            <a:r>
              <a:rPr lang="ru-RU" sz="2600" dirty="0">
                <a:solidFill>
                  <a:srgbClr val="262626"/>
                </a:solidFill>
              </a:rPr>
              <a:t>качества образования по предметам школьной программы;</a:t>
            </a:r>
          </a:p>
          <a:p>
            <a:r>
              <a:rPr lang="ru-RU" sz="2600" dirty="0" smtClean="0">
                <a:solidFill>
                  <a:srgbClr val="262626"/>
                </a:solidFill>
              </a:rPr>
              <a:t>• Мониторинг </a:t>
            </a:r>
            <a:r>
              <a:rPr lang="ru-RU" sz="2600" dirty="0">
                <a:solidFill>
                  <a:srgbClr val="262626"/>
                </a:solidFill>
              </a:rPr>
              <a:t>активности обучающихся в реализации проекта по самооценки уровня знаний, </a:t>
            </a:r>
            <a:r>
              <a:rPr lang="ru-RU" sz="2600" dirty="0" err="1">
                <a:solidFill>
                  <a:srgbClr val="262626"/>
                </a:solidFill>
              </a:rPr>
              <a:t>сформированности</a:t>
            </a:r>
            <a:r>
              <a:rPr lang="ru-RU" sz="2600" dirty="0">
                <a:solidFill>
                  <a:srgbClr val="262626"/>
                </a:solidFill>
              </a:rPr>
              <a:t> </a:t>
            </a:r>
            <a:r>
              <a:rPr lang="ru-RU" sz="2600" dirty="0" err="1">
                <a:solidFill>
                  <a:srgbClr val="262626"/>
                </a:solidFill>
              </a:rPr>
              <a:t>метапредметных</a:t>
            </a:r>
            <a:r>
              <a:rPr lang="ru-RU" sz="2600" dirty="0">
                <a:solidFill>
                  <a:srgbClr val="262626"/>
                </a:solidFill>
              </a:rPr>
              <a:t> знаний;</a:t>
            </a:r>
          </a:p>
          <a:p>
            <a:r>
              <a:rPr lang="ru-RU" sz="2600" dirty="0" smtClean="0">
                <a:solidFill>
                  <a:srgbClr val="262626"/>
                </a:solidFill>
              </a:rPr>
              <a:t>• Анкетирование </a:t>
            </a:r>
            <a:r>
              <a:rPr lang="ru-RU" sz="2600" dirty="0">
                <a:solidFill>
                  <a:srgbClr val="262626"/>
                </a:solidFill>
              </a:rPr>
              <a:t>участников программы с целью выяснения степени удовлетворенности и нужности данных мероприятий; </a:t>
            </a:r>
          </a:p>
          <a:p>
            <a:r>
              <a:rPr lang="ru-RU" sz="2600" dirty="0" smtClean="0">
                <a:solidFill>
                  <a:srgbClr val="262626"/>
                </a:solidFill>
              </a:rPr>
              <a:t>• Отзывы</a:t>
            </a:r>
            <a:r>
              <a:rPr lang="ru-RU" sz="2600" dirty="0">
                <a:solidFill>
                  <a:srgbClr val="262626"/>
                </a:solidFill>
              </a:rPr>
              <a:t>: учеников и их родителей, профессионального сообщества о проекте;</a:t>
            </a:r>
          </a:p>
          <a:p>
            <a:r>
              <a:rPr lang="ru-RU" sz="2600" dirty="0" smtClean="0">
                <a:solidFill>
                  <a:srgbClr val="262626"/>
                </a:solidFill>
              </a:rPr>
              <a:t>• Анализ </a:t>
            </a:r>
            <a:r>
              <a:rPr lang="ru-RU" sz="2600" dirty="0">
                <a:solidFill>
                  <a:srgbClr val="262626"/>
                </a:solidFill>
              </a:rPr>
              <a:t>возможностей использования системы оценки и самооценки для повышения качества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56983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969325" y="381000"/>
            <a:ext cx="7044047" cy="6096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ПРЕДСТАВЛЕНИЯ РЕЗУЛЬТАТА (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продукты программы)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69325" y="1371600"/>
            <a:ext cx="7162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262626"/>
                </a:solidFill>
              </a:rPr>
              <a:t>• Разработка </a:t>
            </a:r>
            <a:r>
              <a:rPr lang="ru-RU" sz="2800" dirty="0">
                <a:solidFill>
                  <a:srgbClr val="262626"/>
                </a:solidFill>
              </a:rPr>
              <a:t>и заполнение дневников самонаблюдения (ученик-учитель), анализ и оценка результатов;</a:t>
            </a:r>
          </a:p>
          <a:p>
            <a:r>
              <a:rPr lang="ru-RU" sz="2800" dirty="0" smtClean="0">
                <a:solidFill>
                  <a:srgbClr val="262626"/>
                </a:solidFill>
              </a:rPr>
              <a:t>• Участие </a:t>
            </a:r>
            <a:r>
              <a:rPr lang="ru-RU" sz="2800" dirty="0">
                <a:solidFill>
                  <a:srgbClr val="262626"/>
                </a:solidFill>
              </a:rPr>
              <a:t>учителей в семинарах, </a:t>
            </a:r>
            <a:r>
              <a:rPr lang="ru-RU" sz="2800" dirty="0" err="1">
                <a:solidFill>
                  <a:srgbClr val="262626"/>
                </a:solidFill>
              </a:rPr>
              <a:t>вебинарах</a:t>
            </a:r>
            <a:r>
              <a:rPr lang="ru-RU" sz="2800" dirty="0">
                <a:solidFill>
                  <a:srgbClr val="262626"/>
                </a:solidFill>
              </a:rPr>
              <a:t>, мастер-классах, конференциях всероссийского, регионального уровней, представление своего опыта работы в рамках инновационной площадки на курсах повышения квалификации и т.д.;</a:t>
            </a:r>
          </a:p>
          <a:p>
            <a:r>
              <a:rPr lang="ru-RU" sz="2800" dirty="0" smtClean="0">
                <a:solidFill>
                  <a:srgbClr val="262626"/>
                </a:solidFill>
              </a:rPr>
              <a:t>• Печатные </a:t>
            </a:r>
            <a:r>
              <a:rPr lang="ru-RU" sz="2800" dirty="0">
                <a:solidFill>
                  <a:srgbClr val="262626"/>
                </a:solidFill>
              </a:rPr>
              <a:t>материалы, представляющие опыт работы учителей-разработчиков.</a:t>
            </a:r>
          </a:p>
        </p:txBody>
      </p:sp>
    </p:spTree>
    <p:extLst>
      <p:ext uri="{BB962C8B-B14F-4D97-AF65-F5344CB8AC3E}">
        <p14:creationId xmlns:p14="http://schemas.microsoft.com/office/powerpoint/2010/main" val="356983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915400" cy="6096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ЭФФЕКТИВНОСТЬ РЕАЛИЗАЦИИ ПРОГРАММЫ </a:t>
            </a:r>
            <a:b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качественные изменения в деятельности образовательной организации, произошедшие в результате реализации программы)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03070" y="1752600"/>
            <a:ext cx="7162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262626"/>
                </a:solidFill>
              </a:rPr>
              <a:t>• Разработка </a:t>
            </a:r>
            <a:r>
              <a:rPr lang="ru-RU" sz="2800" dirty="0">
                <a:solidFill>
                  <a:srgbClr val="262626"/>
                </a:solidFill>
              </a:rPr>
              <a:t>и заполнение дневников самонаблюдения (ученик-учитель), анализ и оценка результатов;</a:t>
            </a:r>
          </a:p>
          <a:p>
            <a:r>
              <a:rPr lang="ru-RU" sz="2800" dirty="0" smtClean="0">
                <a:solidFill>
                  <a:srgbClr val="262626"/>
                </a:solidFill>
              </a:rPr>
              <a:t>• Участие </a:t>
            </a:r>
            <a:r>
              <a:rPr lang="ru-RU" sz="2800" dirty="0">
                <a:solidFill>
                  <a:srgbClr val="262626"/>
                </a:solidFill>
              </a:rPr>
              <a:t>учителей в семинарах, </a:t>
            </a:r>
            <a:r>
              <a:rPr lang="ru-RU" sz="2800" dirty="0" err="1">
                <a:solidFill>
                  <a:srgbClr val="262626"/>
                </a:solidFill>
              </a:rPr>
              <a:t>вебинарах</a:t>
            </a:r>
            <a:r>
              <a:rPr lang="ru-RU" sz="2800" dirty="0">
                <a:solidFill>
                  <a:srgbClr val="262626"/>
                </a:solidFill>
              </a:rPr>
              <a:t>, мастер-классах, конференциях всероссийского, регионального уровней, представление своего опыта работы в рамках инновационной площадки на курсах повышения квалификации и т.д.;</a:t>
            </a:r>
          </a:p>
          <a:p>
            <a:r>
              <a:rPr lang="ru-RU" sz="2800" dirty="0" smtClean="0">
                <a:solidFill>
                  <a:srgbClr val="262626"/>
                </a:solidFill>
              </a:rPr>
              <a:t>• Печатные </a:t>
            </a:r>
            <a:r>
              <a:rPr lang="ru-RU" sz="2800" dirty="0">
                <a:solidFill>
                  <a:srgbClr val="262626"/>
                </a:solidFill>
              </a:rPr>
              <a:t>материалы, представляющие опыт работы учителей-разработчиков.</a:t>
            </a:r>
          </a:p>
        </p:txBody>
      </p:sp>
    </p:spTree>
    <p:extLst>
      <p:ext uri="{BB962C8B-B14F-4D97-AF65-F5344CB8AC3E}">
        <p14:creationId xmlns:p14="http://schemas.microsoft.com/office/powerpoint/2010/main" val="140571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36" y="3886200"/>
            <a:ext cx="403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02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38126" y="1447800"/>
            <a:ext cx="8610600" cy="2857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altLang="ko-KR" sz="2400" dirty="0" smtClean="0">
                <a:solidFill>
                  <a:schemeClr val="tx1"/>
                </a:solidFill>
                <a:ea typeface="굴림" pitchFamily="34" charset="-127"/>
              </a:rPr>
              <a:t>	Для </a:t>
            </a:r>
            <a:r>
              <a:rPr lang="ru-RU" altLang="ko-KR" sz="2400" dirty="0">
                <a:solidFill>
                  <a:schemeClr val="tx1"/>
                </a:solidFill>
                <a:ea typeface="굴림" pitchFamily="34" charset="-127"/>
              </a:rPr>
              <a:t>настоящего времени характерен стремительный рост информационных потоков, которые оказывают неизбежное влияние на формирование личности ребенка, способность анализировать, а соответственно делать выводы, что неизбежно приводит к снижению умения проводить рефлексию своей деятельности, в том числе и учебной, что неизбежно приводит к снижению мотивации к учебной деятельности в целом. </a:t>
            </a:r>
            <a:endParaRPr lang="en-US" sz="2400" dirty="0" smtClean="0">
              <a:solidFill>
                <a:schemeClr val="tx1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1066800" y="355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ru-RU" altLang="ko-KR" sz="3500" b="1" dirty="0">
                <a:solidFill>
                  <a:schemeClr val="bg1"/>
                </a:solidFill>
                <a:ea typeface="굴림" pitchFamily="34" charset="-127"/>
              </a:rPr>
              <a:t>АКТУАЛЬНОСТЬ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09800" y="4572000"/>
            <a:ext cx="6734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ea typeface="굴림" pitchFamily="34" charset="-127"/>
              </a:rPr>
              <a:t>	Именно </a:t>
            </a:r>
            <a:r>
              <a:rPr lang="ru-RU" sz="2400" dirty="0">
                <a:ea typeface="굴림" pitchFamily="34" charset="-127"/>
              </a:rPr>
              <a:t>поэтому в настоящее время в современной системе образования достаточно остро стоит вопрос о повышении уровня мотивации к рефлексии учащимися своей учебной деятельности.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304800" y="1676400"/>
            <a:ext cx="8610600" cy="2857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altLang="ko-KR" dirty="0">
                <a:solidFill>
                  <a:schemeClr val="tx1"/>
                </a:solidFill>
                <a:ea typeface="굴림" pitchFamily="34" charset="-127"/>
              </a:rPr>
              <a:t>	Таким образом, можно говорить о реализации в рамках данной инновационной программы одного из принципов приоритетного направления развития сферы образования Томской области – разработка системы оценки качества образования в школе. </a:t>
            </a:r>
            <a:endParaRPr lang="en-US" dirty="0" smtClean="0">
              <a:solidFill>
                <a:schemeClr val="tx1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1066800" y="355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ru-RU" altLang="ko-KR" sz="3500" b="1" dirty="0">
                <a:solidFill>
                  <a:schemeClr val="bg1"/>
                </a:solidFill>
                <a:ea typeface="굴림" pitchFamily="34" charset="-127"/>
              </a:rPr>
              <a:t>АКТУАЛЬНОСТЬ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94226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76404" y="2819400"/>
            <a:ext cx="8610600" cy="2857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altLang="ko-KR" dirty="0" smtClean="0">
                <a:solidFill>
                  <a:schemeClr val="tx1"/>
                </a:solidFill>
                <a:ea typeface="굴림" pitchFamily="34" charset="-127"/>
              </a:rPr>
              <a:t>Сформировать </a:t>
            </a:r>
            <a:r>
              <a:rPr lang="ru-RU" altLang="ko-KR" dirty="0">
                <a:solidFill>
                  <a:schemeClr val="tx1"/>
                </a:solidFill>
                <a:ea typeface="굴림" pitchFamily="34" charset="-127"/>
              </a:rPr>
              <a:t>у учащихся мотивацию к осознанному самоанализу и рефлексии учебной </a:t>
            </a:r>
            <a:r>
              <a:rPr lang="ru-RU" altLang="ko-KR" dirty="0" smtClean="0">
                <a:solidFill>
                  <a:schemeClr val="tx1"/>
                </a:solidFill>
                <a:ea typeface="굴림" pitchFamily="34" charset="-127"/>
              </a:rPr>
              <a:t>деятельности. </a:t>
            </a:r>
            <a:endParaRPr lang="en-US" dirty="0" smtClean="0">
              <a:solidFill>
                <a:schemeClr val="tx1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1371600" y="372423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ru-RU" altLang="ko-KR" sz="3500" b="1" dirty="0">
                <a:solidFill>
                  <a:schemeClr val="bg1"/>
                </a:solidFill>
                <a:ea typeface="굴림" pitchFamily="34" charset="-127"/>
              </a:rPr>
              <a:t>ЦЕЛЬ ИННОВАЦИОННОЙ ПЛОЩАДКИ: </a:t>
            </a:r>
          </a:p>
        </p:txBody>
      </p:sp>
    </p:spTree>
    <p:extLst>
      <p:ext uri="{BB962C8B-B14F-4D97-AF65-F5344CB8AC3E}">
        <p14:creationId xmlns:p14="http://schemas.microsoft.com/office/powerpoint/2010/main" val="4713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990600" y="228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ru-RU" altLang="ko-KR" sz="3500" b="1" dirty="0">
                <a:solidFill>
                  <a:schemeClr val="bg1"/>
                </a:solidFill>
                <a:ea typeface="굴림" pitchFamily="34" charset="-127"/>
              </a:rPr>
              <a:t>Задачи:</a:t>
            </a:r>
            <a:endParaRPr kumimoji="1" lang="en-US" altLang="ko-KR" sz="3500" b="1" dirty="0">
              <a:solidFill>
                <a:schemeClr val="bg1"/>
              </a:solidFill>
              <a:ea typeface="굴림" pitchFamily="34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371600"/>
            <a:ext cx="8610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ea typeface="굴림" pitchFamily="34" charset="-127"/>
              </a:rPr>
              <a:t>• Разработка </a:t>
            </a:r>
            <a:r>
              <a:rPr lang="ru-RU" sz="2000" dirty="0">
                <a:ea typeface="굴림" pitchFamily="34" charset="-127"/>
              </a:rPr>
              <a:t>методической основы для формирования механизмов оценки и самооценки качества образования на школьном уровне и создание школьной системы оценки качества учебных достижений обучающихся;</a:t>
            </a:r>
          </a:p>
          <a:p>
            <a:pPr algn="just"/>
            <a:r>
              <a:rPr lang="ru-RU" sz="2000" dirty="0" smtClean="0">
                <a:ea typeface="굴림" pitchFamily="34" charset="-127"/>
              </a:rPr>
              <a:t>• Разработать </a:t>
            </a:r>
            <a:r>
              <a:rPr lang="ru-RU" sz="2000" dirty="0">
                <a:ea typeface="굴림" pitchFamily="34" charset="-127"/>
              </a:rPr>
              <a:t>нормативно-правовую базу ОО о применении системы оценки и самооценки качества образования при реализации образовательных программ в условиях введения ФГОС;</a:t>
            </a:r>
          </a:p>
          <a:p>
            <a:pPr algn="just"/>
            <a:r>
              <a:rPr lang="ru-RU" sz="2000" dirty="0" smtClean="0">
                <a:ea typeface="굴림" pitchFamily="34" charset="-127"/>
              </a:rPr>
              <a:t>• С </a:t>
            </a:r>
            <a:r>
              <a:rPr lang="ru-RU" sz="2000" dirty="0">
                <a:ea typeface="굴림" pitchFamily="34" charset="-127"/>
              </a:rPr>
              <a:t>целью ознакомления учителей-предметников ОО с разрабатываемой участниками творческой группы технологией оценки и самооценки качества образования обеспечить проведение обучающих семинаров и мастер-классов на базе школы</a:t>
            </a:r>
            <a:r>
              <a:rPr lang="ru-RU" sz="2000" dirty="0" smtClean="0">
                <a:ea typeface="굴림" pitchFamily="34" charset="-127"/>
              </a:rPr>
              <a:t>;</a:t>
            </a:r>
            <a:endParaRPr lang="ru-RU" sz="2000" dirty="0">
              <a:ea typeface="굴림" pitchFamily="34" charset="-127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3600" y="4433455"/>
            <a:ext cx="685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ea typeface="굴림" pitchFamily="34" charset="-127"/>
              </a:rPr>
              <a:t> Сформулировать </a:t>
            </a:r>
            <a:r>
              <a:rPr lang="ru-RU" sz="2000" dirty="0">
                <a:ea typeface="굴림" pitchFamily="34" charset="-127"/>
              </a:rPr>
              <a:t>рекомендации по применению данной технологии, возможности распространения и внедрения результатов реализации проекта в массовую практику (посредством участия участников проекта в научно-практических конференциях, курсах повышения квалификации учителей, написание научно-методических статей).</a:t>
            </a:r>
          </a:p>
        </p:txBody>
      </p:sp>
    </p:spTree>
    <p:extLst>
      <p:ext uri="{BB962C8B-B14F-4D97-AF65-F5344CB8AC3E}">
        <p14:creationId xmlns:p14="http://schemas.microsoft.com/office/powerpoint/2010/main" val="4713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-19792"/>
            <a:ext cx="9448800" cy="6096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ИННОВАЦИОННОСТЬ ПРОГРАММЫ ОБУСЛОВЛЕНА: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52600" y="457200"/>
            <a:ext cx="7467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/>
              <a:t> потребностью </a:t>
            </a:r>
            <a:r>
              <a:rPr lang="ru-RU" sz="2800" dirty="0"/>
              <a:t>обучающихся в умении проводить адекватную самооценку и самопроверку своих знаний, навыков и умений, анализировать и делать выводы по поводу качества усвоения полученных знаний;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/>
              <a:t> потребностью </a:t>
            </a:r>
            <a:r>
              <a:rPr lang="ru-RU" sz="2800" dirty="0"/>
              <a:t>учителей-предметников школы в повышение качества знаний у обучающихся в условиях ФГОС, которое не всегда может определяется оценкой объема выученного материала, а скорее оценкой умения пользоваться этим материалом;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/>
              <a:t> повышения </a:t>
            </a:r>
            <a:r>
              <a:rPr lang="ru-RU" sz="2800" dirty="0"/>
              <a:t>уровня методической грамотности учителей-предметников в условиях ФГОС с целью сделать учебный процесс максимально эффективным.</a:t>
            </a:r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-214746" y="228600"/>
            <a:ext cx="9448800" cy="6096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ПОЭТАПНЫЙ ПЛАН РЕАЛИЗАЦИИ ПРОГРАММЫ </a:t>
            </a:r>
            <a:b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реализации программы):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101748"/>
              </p:ext>
            </p:extLst>
          </p:nvPr>
        </p:nvGraphicFramePr>
        <p:xfrm>
          <a:off x="1811977" y="1371600"/>
          <a:ext cx="7255823" cy="5265420"/>
        </p:xfrm>
        <a:graphic>
          <a:graphicData uri="http://schemas.openxmlformats.org/drawingml/2006/table">
            <a:tbl>
              <a:tblPr firstRow="1" firstCol="1" bandRow="1"/>
              <a:tblGrid>
                <a:gridCol w="2147131"/>
                <a:gridCol w="5108692"/>
              </a:tblGrid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Сроки и этапы реализации программы</a:t>
                      </a:r>
                      <a:endParaRPr lang="ru-RU" sz="2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4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Основные направления работ на каждом этапе реализации программы</a:t>
                      </a:r>
                      <a:endParaRPr lang="ru-RU" sz="2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4FE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2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этап </a:t>
                      </a:r>
                      <a:endParaRPr lang="ru-RU" sz="23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2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2019-2020)</a:t>
                      </a:r>
                      <a:endParaRPr lang="ru-RU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Обеспечение необходимых ресурсов для основного этапа реализации программы</a:t>
                      </a:r>
                      <a:endParaRPr lang="ru-RU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4FE"/>
                    </a:solidFill>
                  </a:tcPr>
                </a:tc>
              </a:tr>
              <a:tr h="1234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2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этап </a:t>
                      </a:r>
                      <a:endParaRPr lang="ru-RU" sz="23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2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2020-2022)</a:t>
                      </a:r>
                      <a:endParaRPr lang="ru-RU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Реализация ведущих направлений программы. Осуществление промежуточного контроля их реализации</a:t>
                      </a:r>
                      <a:endParaRPr lang="ru-RU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4FE"/>
                    </a:solidFill>
                  </a:tcPr>
                </a:tc>
              </a:tr>
              <a:tr h="1234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2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этап </a:t>
                      </a:r>
                      <a:endParaRPr lang="ru-RU" sz="23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(2022-2023</a:t>
                      </a:r>
                      <a:r>
                        <a:rPr lang="ru-RU" sz="2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Подведение итогов, анализ результатов реализации программы и  разработка задач на следующий период</a:t>
                      </a:r>
                      <a:endParaRPr lang="ru-RU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4F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7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ДНЕВНИК САМОНАБЛЮДЕНИЯ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44881"/>
            <a:ext cx="4800600" cy="534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783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879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ДНЕВНИК САМОНАБЛЮДЕНИЯ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6883433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9420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Другая 21">
      <a:dk1>
        <a:srgbClr val="262626"/>
      </a:dk1>
      <a:lt1>
        <a:srgbClr val="FFFFFF"/>
      </a:lt1>
      <a:dk2>
        <a:srgbClr val="1F497D"/>
      </a:dk2>
      <a:lt2>
        <a:srgbClr val="EEECE1"/>
      </a:lt2>
      <a:accent1>
        <a:srgbClr val="2300F6"/>
      </a:accent1>
      <a:accent2>
        <a:srgbClr val="FEAA02"/>
      </a:accent2>
      <a:accent3>
        <a:srgbClr val="00B0F0"/>
      </a:accent3>
      <a:accent4>
        <a:srgbClr val="FD0374"/>
      </a:accent4>
      <a:accent5>
        <a:srgbClr val="2300F6"/>
      </a:accent5>
      <a:accent6>
        <a:srgbClr val="FD037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Другая 21">
      <a:dk1>
        <a:srgbClr val="262626"/>
      </a:dk1>
      <a:lt1>
        <a:srgbClr val="FFFFFF"/>
      </a:lt1>
      <a:dk2>
        <a:srgbClr val="1F497D"/>
      </a:dk2>
      <a:lt2>
        <a:srgbClr val="EEECE1"/>
      </a:lt2>
      <a:accent1>
        <a:srgbClr val="2300F6"/>
      </a:accent1>
      <a:accent2>
        <a:srgbClr val="FEAA02"/>
      </a:accent2>
      <a:accent3>
        <a:srgbClr val="00B0F0"/>
      </a:accent3>
      <a:accent4>
        <a:srgbClr val="FD0374"/>
      </a:accent4>
      <a:accent5>
        <a:srgbClr val="2300F6"/>
      </a:accent5>
      <a:accent6>
        <a:srgbClr val="FD037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Другая 21">
      <a:dk1>
        <a:srgbClr val="262626"/>
      </a:dk1>
      <a:lt1>
        <a:srgbClr val="FFFFFF"/>
      </a:lt1>
      <a:dk2>
        <a:srgbClr val="1F497D"/>
      </a:dk2>
      <a:lt2>
        <a:srgbClr val="EEECE1"/>
      </a:lt2>
      <a:accent1>
        <a:srgbClr val="2300F6"/>
      </a:accent1>
      <a:accent2>
        <a:srgbClr val="FEAA02"/>
      </a:accent2>
      <a:accent3>
        <a:srgbClr val="00B0F0"/>
      </a:accent3>
      <a:accent4>
        <a:srgbClr val="FD0374"/>
      </a:accent4>
      <a:accent5>
        <a:srgbClr val="2300F6"/>
      </a:accent5>
      <a:accent6>
        <a:srgbClr val="FD037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Другая 21">
      <a:dk1>
        <a:srgbClr val="262626"/>
      </a:dk1>
      <a:lt1>
        <a:srgbClr val="FFFFFF"/>
      </a:lt1>
      <a:dk2>
        <a:srgbClr val="1F497D"/>
      </a:dk2>
      <a:lt2>
        <a:srgbClr val="EEECE1"/>
      </a:lt2>
      <a:accent1>
        <a:srgbClr val="2300F6"/>
      </a:accent1>
      <a:accent2>
        <a:srgbClr val="FEAA02"/>
      </a:accent2>
      <a:accent3>
        <a:srgbClr val="00B0F0"/>
      </a:accent3>
      <a:accent4>
        <a:srgbClr val="FD0374"/>
      </a:accent4>
      <a:accent5>
        <a:srgbClr val="2300F6"/>
      </a:accent5>
      <a:accent6>
        <a:srgbClr val="FD037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Другая 21">
      <a:dk1>
        <a:srgbClr val="262626"/>
      </a:dk1>
      <a:lt1>
        <a:srgbClr val="FFFFFF"/>
      </a:lt1>
      <a:dk2>
        <a:srgbClr val="1F497D"/>
      </a:dk2>
      <a:lt2>
        <a:srgbClr val="EEECE1"/>
      </a:lt2>
      <a:accent1>
        <a:srgbClr val="2300F6"/>
      </a:accent1>
      <a:accent2>
        <a:srgbClr val="FEAA02"/>
      </a:accent2>
      <a:accent3>
        <a:srgbClr val="00B0F0"/>
      </a:accent3>
      <a:accent4>
        <a:srgbClr val="FD0374"/>
      </a:accent4>
      <a:accent5>
        <a:srgbClr val="2300F6"/>
      </a:accent5>
      <a:accent6>
        <a:srgbClr val="FD037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624</Words>
  <Application>Microsoft Office PowerPoint</Application>
  <PresentationFormat>Экран (4:3)</PresentationFormat>
  <Paragraphs>71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1_Office Theme</vt:lpstr>
      <vt:lpstr>2_Office Theme</vt:lpstr>
      <vt:lpstr>3_Office Theme</vt:lpstr>
      <vt:lpstr>4_Office Theme</vt:lpstr>
      <vt:lpstr>5_Office Theme</vt:lpstr>
      <vt:lpstr>Формирование у обучающихся мотивации к рефлексии учебной деятельности посредством самоанализа своих достижений по предмету </vt:lpstr>
      <vt:lpstr>Презентация PowerPoint</vt:lpstr>
      <vt:lpstr>Презентация PowerPoint</vt:lpstr>
      <vt:lpstr>Презентация PowerPoint</vt:lpstr>
      <vt:lpstr>Презентация PowerPoint</vt:lpstr>
      <vt:lpstr>ИННОВАЦИОННОСТЬ ПРОГРАММЫ ОБУСЛОВЛЕНА: </vt:lpstr>
      <vt:lpstr>ПОЭТАПНЫЙ ПЛАН РЕАЛИЗАЦИИ ПРОГРАММЫ  (алгоритм реализации программы): </vt:lpstr>
      <vt:lpstr>ДНЕВНИК САМОНАБЛЮДЕНИЯ</vt:lpstr>
      <vt:lpstr>ДНЕВНИК САМОНАБЛЮДЕНИЯ</vt:lpstr>
      <vt:lpstr>ДНЕВНИК САМОНАБЛЮДЕНИЯ</vt:lpstr>
      <vt:lpstr>ДИНАМИКА УСПЕВАЕМОСТИ</vt:lpstr>
      <vt:lpstr>ДИНАМИКА УСПЕВАЕМОСТИ</vt:lpstr>
      <vt:lpstr>ОЖИДАЕМЫЕ РЕЗУЛЬТАТЫ</vt:lpstr>
      <vt:lpstr>СПОСОБЫ ОЦЕНКИ РЕЗУЛЬТАТА</vt:lpstr>
      <vt:lpstr>ФОРМЫ ПРЕДСТАВЛЕНИЯ РЕЗУЛЬТАТА (продукты программы)</vt:lpstr>
      <vt:lpstr>ЭФФЕКТИВНОСТЬ РЕАЛИЗАЦИИ ПРОГРАММЫ  (качественные изменения в деятельности образовательной организации, произошедшие в результате реализации программы)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Специалист</cp:lastModifiedBy>
  <cp:revision>249</cp:revision>
  <dcterms:created xsi:type="dcterms:W3CDTF">2012-04-26T17:06:14Z</dcterms:created>
  <dcterms:modified xsi:type="dcterms:W3CDTF">2020-08-19T05:18:35Z</dcterms:modified>
</cp:coreProperties>
</file>